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Baloo 2"/>
      <p:regular r:id="rId22"/>
      <p:bold r:id="rId23"/>
    </p:embeddedFont>
    <p:embeddedFont>
      <p:font typeface="Arial Black"/>
      <p:regular r:id="rId24"/>
    </p:embeddedFont>
    <p:embeddedFont>
      <p:font typeface="Baloo 2 ExtraBold"/>
      <p:bold r:id="rId25"/>
    </p:embeddedFont>
    <p:embeddedFont>
      <p:font typeface="Nunito Black"/>
      <p:bold r:id="rId26"/>
      <p:boldItalic r:id="rId27"/>
    </p:embeddedFont>
    <p:embeddedFont>
      <p:font typeface="Nunito Light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75AE9D-AB20-460C-B197-1FDAD0E56C61}">
  <a:tblStyle styleId="{A775AE9D-AB20-460C-B197-1FDAD0E56C6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fill>
          <a:solidFill>
            <a:srgbClr val="E0E0E0"/>
          </a:solidFill>
        </a:fill>
      </a:tcStyle>
    </a:band1H>
    <a:band2H>
      <a:tcTxStyle/>
    </a:band2H>
    <a:band1V>
      <a:tcTxStyle/>
      <a:tcStyle>
        <a:fill>
          <a:solidFill>
            <a:srgbClr val="E0E0E0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  <a:tblStyle styleId="{32636988-DC8D-405E-90D1-45A081E9767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Baloo2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ArialBlack-regular.fntdata"/><Relationship Id="rId23" Type="http://schemas.openxmlformats.org/officeDocument/2006/relationships/font" Target="fonts/Baloo2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Black-bold.fntdata"/><Relationship Id="rId25" Type="http://schemas.openxmlformats.org/officeDocument/2006/relationships/font" Target="fonts/Baloo2ExtraBold-bold.fntdata"/><Relationship Id="rId28" Type="http://schemas.openxmlformats.org/officeDocument/2006/relationships/font" Target="fonts/NunitoLight-regular.fntdata"/><Relationship Id="rId27" Type="http://schemas.openxmlformats.org/officeDocument/2006/relationships/font" Target="fonts/NunitoBlack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Light-boldItalic.fntdata"/><Relationship Id="rId30" Type="http://schemas.openxmlformats.org/officeDocument/2006/relationships/font" Target="fonts/NunitoLight-italic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7" name="Google Shape;7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hree_screens">
  <p:cSld name="23_three_scree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>
            <p:ph idx="2" type="pic"/>
          </p:nvPr>
        </p:nvSpPr>
        <p:spPr>
          <a:xfrm>
            <a:off x="781051" y="3112537"/>
            <a:ext cx="4086058" cy="217860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" name="Google Shape;21;p3"/>
          <p:cNvSpPr/>
          <p:nvPr>
            <p:ph idx="3" type="pic"/>
          </p:nvPr>
        </p:nvSpPr>
        <p:spPr>
          <a:xfrm>
            <a:off x="1635126" y="1990727"/>
            <a:ext cx="3797299" cy="22955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2" name="Google Shape;22;p3"/>
          <p:cNvSpPr/>
          <p:nvPr>
            <p:ph idx="4" type="pic"/>
          </p:nvPr>
        </p:nvSpPr>
        <p:spPr>
          <a:xfrm>
            <a:off x="2362201" y="923925"/>
            <a:ext cx="3781424" cy="2566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many_androids">
  <p:cSld name="55_many_android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>
            <p:ph idx="2" type="pic"/>
          </p:nvPr>
        </p:nvSpPr>
        <p:spPr>
          <a:xfrm>
            <a:off x="7970892" y="183357"/>
            <a:ext cx="1378492" cy="29432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" name="Google Shape;25;p4"/>
          <p:cNvSpPr/>
          <p:nvPr>
            <p:ph idx="3" type="pic"/>
          </p:nvPr>
        </p:nvSpPr>
        <p:spPr>
          <a:xfrm>
            <a:off x="4683406" y="2672556"/>
            <a:ext cx="1378492" cy="29432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6" name="Google Shape;26;p4"/>
          <p:cNvSpPr/>
          <p:nvPr>
            <p:ph idx="4" type="pic"/>
          </p:nvPr>
        </p:nvSpPr>
        <p:spPr>
          <a:xfrm>
            <a:off x="6325897" y="1897107"/>
            <a:ext cx="1378492" cy="29432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" name="Google Shape;27;p4"/>
          <p:cNvSpPr/>
          <p:nvPr>
            <p:ph idx="5" type="pic"/>
          </p:nvPr>
        </p:nvSpPr>
        <p:spPr>
          <a:xfrm>
            <a:off x="7970892" y="3520824"/>
            <a:ext cx="1378492" cy="29432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8" name="Google Shape;28;p4"/>
          <p:cNvSpPr/>
          <p:nvPr>
            <p:ph idx="6" type="pic"/>
          </p:nvPr>
        </p:nvSpPr>
        <p:spPr>
          <a:xfrm>
            <a:off x="9604684" y="1777873"/>
            <a:ext cx="1399071" cy="296319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9" name="Google Shape;29;p4"/>
          <p:cNvSpPr/>
          <p:nvPr>
            <p:ph idx="7" type="pic"/>
          </p:nvPr>
        </p:nvSpPr>
        <p:spPr>
          <a:xfrm>
            <a:off x="6288935" y="-1485172"/>
            <a:ext cx="1399071" cy="296319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Direita1">
  <p:cSld name="Foto Direita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zio">
  <p:cSld name="Vazi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Layout Personalizado">
  <p:cSld name="28_Layout Personalizad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>
            <p:ph idx="2" type="pic"/>
          </p:nvPr>
        </p:nvSpPr>
        <p:spPr>
          <a:xfrm>
            <a:off x="1058594" y="1505761"/>
            <a:ext cx="5037408" cy="44005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7.jpg"/><Relationship Id="rId7" Type="http://schemas.openxmlformats.org/officeDocument/2006/relationships/image" Target="../media/image10.jp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4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8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5.png"/><Relationship Id="rId13" Type="http://schemas.openxmlformats.org/officeDocument/2006/relationships/image" Target="../media/image29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jp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4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67013" y="-2806700"/>
            <a:ext cx="17726025" cy="1181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275347"/>
            <a:ext cx="12261933" cy="817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5">
            <a:alphaModFix/>
          </a:blip>
          <a:srcRect b="30142" l="0" r="0" t="26531"/>
          <a:stretch/>
        </p:blipFill>
        <p:spPr>
          <a:xfrm>
            <a:off x="-3841779" y="-4800600"/>
            <a:ext cx="21371849" cy="164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29591" y="-2171815"/>
            <a:ext cx="18759661" cy="1250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5666510" y="-4959350"/>
            <a:ext cx="24926925" cy="166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8523504" y="-4223068"/>
            <a:ext cx="20411704" cy="16462601"/>
          </a:xfrm>
          <a:prstGeom prst="ellipse">
            <a:avLst/>
          </a:prstGeom>
          <a:noFill/>
          <a:ln cap="flat" cmpd="sng" w="38100">
            <a:solidFill>
              <a:srgbClr val="FFFFFF">
                <a:alpha val="12549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-8296147" y="-11217815"/>
            <a:ext cx="21371849" cy="17236984"/>
          </a:xfrm>
          <a:prstGeom prst="ellipse">
            <a:avLst/>
          </a:prstGeom>
          <a:noFill/>
          <a:ln cap="flat" cmpd="sng" w="38100">
            <a:solidFill>
              <a:srgbClr val="FFFFFF">
                <a:alpha val="12156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-6990052" y="2022049"/>
            <a:ext cx="18759661" cy="15130183"/>
          </a:xfrm>
          <a:prstGeom prst="ellipse">
            <a:avLst/>
          </a:prstGeom>
          <a:noFill/>
          <a:ln cap="flat" cmpd="sng" w="38100">
            <a:solidFill>
              <a:srgbClr val="FFFFFF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136136" y="4389042"/>
            <a:ext cx="1148077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0" u="none" cap="none" strike="noStrike">
                <a:latin typeface="Arial Black"/>
                <a:ea typeface="Arial Black"/>
                <a:cs typeface="Arial Black"/>
                <a:sym typeface="Arial Black"/>
              </a:rPr>
              <a:t>Pet in a flat</a:t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275976" y="838831"/>
            <a:ext cx="1040720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0">
                <a:latin typeface="Arial Black"/>
                <a:ea typeface="Arial Black"/>
                <a:cs typeface="Arial Black"/>
                <a:sym typeface="Arial Black"/>
              </a:rPr>
              <a:t>GRUPO 1</a:t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207916" y="2509337"/>
            <a:ext cx="448045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Equipe do projeto: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Ana Cristina Cavalcanti M. Soares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Felipe Soares Kutschera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Grace Kelly Silva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Isaac Redel Novaes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Vinicius Sartini da Silva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Professor Tutor: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Marco Rodrigo Costa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436012" y="-6491288"/>
            <a:ext cx="1531938" cy="153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5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7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13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5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18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7"/>
          <p:cNvSpPr/>
          <p:nvPr/>
        </p:nvSpPr>
        <p:spPr>
          <a:xfrm flipH="1">
            <a:off x="-3364" y="4923410"/>
            <a:ext cx="12195364" cy="2110227"/>
          </a:xfrm>
          <a:custGeom>
            <a:rect b="b" l="l" r="r" t="t"/>
            <a:pathLst>
              <a:path extrusionOk="0" h="2110227" w="9908941">
                <a:moveTo>
                  <a:pt x="9908941" y="69491"/>
                </a:moveTo>
                <a:lnTo>
                  <a:pt x="9880727" y="2062101"/>
                </a:lnTo>
                <a:lnTo>
                  <a:pt x="0" y="2110227"/>
                </a:lnTo>
                <a:cubicBezTo>
                  <a:pt x="96253" y="1200511"/>
                  <a:pt x="400306" y="891071"/>
                  <a:pt x="678059" y="633487"/>
                </a:cubicBezTo>
                <a:cubicBezTo>
                  <a:pt x="2782736" y="-1278797"/>
                  <a:pt x="4902800" y="1778903"/>
                  <a:pt x="6434417" y="1455866"/>
                </a:cubicBezTo>
                <a:cubicBezTo>
                  <a:pt x="7968195" y="1359938"/>
                  <a:pt x="9334556" y="-31548"/>
                  <a:pt x="9908941" y="69491"/>
                </a:cubicBezTo>
                <a:close/>
              </a:path>
            </a:pathLst>
          </a:custGeom>
          <a:gradFill>
            <a:gsLst>
              <a:gs pos="0">
                <a:srgbClr val="C9C9C9"/>
              </a:gs>
              <a:gs pos="99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368001" rotWithShape="0" algn="bl" dir="21120000" dist="127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27"/>
          <p:cNvSpPr/>
          <p:nvPr/>
        </p:nvSpPr>
        <p:spPr>
          <a:xfrm flipH="1">
            <a:off x="76200" y="4965700"/>
            <a:ext cx="12191999" cy="2296189"/>
          </a:xfrm>
          <a:custGeom>
            <a:rect b="b" l="l" r="r" t="t"/>
            <a:pathLst>
              <a:path extrusionOk="0" h="1665805" w="7402105">
                <a:moveTo>
                  <a:pt x="868185" y="21491"/>
                </a:moveTo>
                <a:cubicBezTo>
                  <a:pt x="1414179" y="123991"/>
                  <a:pt x="2225891" y="633530"/>
                  <a:pt x="3286645" y="872095"/>
                </a:cubicBezTo>
                <a:cubicBezTo>
                  <a:pt x="4347399" y="1110660"/>
                  <a:pt x="5393830" y="-742782"/>
                  <a:pt x="7232709" y="1452883"/>
                </a:cubicBezTo>
                <a:lnTo>
                  <a:pt x="7402105" y="1665805"/>
                </a:lnTo>
                <a:lnTo>
                  <a:pt x="0" y="1665805"/>
                </a:lnTo>
                <a:lnTo>
                  <a:pt x="0" y="279416"/>
                </a:lnTo>
                <a:lnTo>
                  <a:pt x="10682" y="257094"/>
                </a:lnTo>
                <a:cubicBezTo>
                  <a:pt x="155379" y="214107"/>
                  <a:pt x="322191" y="-81009"/>
                  <a:pt x="868185" y="21491"/>
                </a:cubicBezTo>
                <a:close/>
              </a:path>
            </a:pathLst>
          </a:custGeom>
          <a:gradFill>
            <a:gsLst>
              <a:gs pos="0">
                <a:srgbClr val="D8E2F3"/>
              </a:gs>
              <a:gs pos="100000">
                <a:srgbClr val="2F5496"/>
              </a:gs>
            </a:gsLst>
            <a:lin ang="10800000" scaled="0"/>
          </a:gradFill>
          <a:ln>
            <a:noFill/>
          </a:ln>
          <a:effectLst>
            <a:outerShdw blurRad="368001" rotWithShape="0" algn="bl" dir="21120000" dist="127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3" name="Google Shape;683;p27"/>
          <p:cNvGrpSpPr/>
          <p:nvPr/>
        </p:nvGrpSpPr>
        <p:grpSpPr>
          <a:xfrm>
            <a:off x="9352318" y="435892"/>
            <a:ext cx="246660" cy="216000"/>
            <a:chOff x="2857494" y="196837"/>
            <a:chExt cx="6477001" cy="5671903"/>
          </a:xfrm>
        </p:grpSpPr>
        <p:sp>
          <p:nvSpPr>
            <p:cNvPr id="684" name="Google Shape;684;p27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7" name="Google Shape;687;p27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688" name="Google Shape;688;p27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27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27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27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2" name="Google Shape;692;p27"/>
          <p:cNvGrpSpPr/>
          <p:nvPr/>
        </p:nvGrpSpPr>
        <p:grpSpPr>
          <a:xfrm>
            <a:off x="9105657" y="426561"/>
            <a:ext cx="246660" cy="216000"/>
            <a:chOff x="2857494" y="196837"/>
            <a:chExt cx="6477001" cy="5671903"/>
          </a:xfrm>
        </p:grpSpPr>
        <p:sp>
          <p:nvSpPr>
            <p:cNvPr id="693" name="Google Shape;693;p27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6" name="Google Shape;696;p27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697" name="Google Shape;697;p27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27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" name="Google Shape;701;p27"/>
          <p:cNvGrpSpPr/>
          <p:nvPr/>
        </p:nvGrpSpPr>
        <p:grpSpPr>
          <a:xfrm>
            <a:off x="8752059" y="435900"/>
            <a:ext cx="246660" cy="216000"/>
            <a:chOff x="2857494" y="196837"/>
            <a:chExt cx="6477001" cy="5671903"/>
          </a:xfrm>
        </p:grpSpPr>
        <p:sp>
          <p:nvSpPr>
            <p:cNvPr id="702" name="Google Shape;702;p27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5" name="Google Shape;705;p27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706" name="Google Shape;706;p27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0" name="Google Shape;710;p27"/>
          <p:cNvGrpSpPr/>
          <p:nvPr/>
        </p:nvGrpSpPr>
        <p:grpSpPr>
          <a:xfrm>
            <a:off x="8505399" y="426569"/>
            <a:ext cx="246660" cy="216000"/>
            <a:chOff x="2857494" y="196837"/>
            <a:chExt cx="6477001" cy="5671903"/>
          </a:xfrm>
        </p:grpSpPr>
        <p:sp>
          <p:nvSpPr>
            <p:cNvPr id="711" name="Google Shape;711;p27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4" name="Google Shape;714;p27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715" name="Google Shape;715;p27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27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27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27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9" name="Google Shape;719;p27"/>
          <p:cNvSpPr txBox="1"/>
          <p:nvPr/>
        </p:nvSpPr>
        <p:spPr>
          <a:xfrm>
            <a:off x="1094297" y="239839"/>
            <a:ext cx="9765256" cy="674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aloo 2"/>
              <a:buNone/>
            </a:pPr>
            <a:r>
              <a:rPr b="0" i="0" lang="pt-BR" sz="4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Requisitos não Funcionais</a:t>
            </a:r>
            <a:endParaRPr/>
          </a:p>
        </p:txBody>
      </p:sp>
      <p:pic>
        <p:nvPicPr>
          <p:cNvPr id="720" name="Google Shape;7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8566" y="5111749"/>
            <a:ext cx="1957234" cy="17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7"/>
          <p:cNvSpPr/>
          <p:nvPr/>
        </p:nvSpPr>
        <p:spPr>
          <a:xfrm>
            <a:off x="0" y="5905500"/>
            <a:ext cx="12192001" cy="952500"/>
          </a:xfrm>
          <a:custGeom>
            <a:rect b="b" l="l" r="r" t="t"/>
            <a:pathLst>
              <a:path extrusionOk="0" h="952500" w="12192001">
                <a:moveTo>
                  <a:pt x="1264554" y="2392"/>
                </a:moveTo>
                <a:cubicBezTo>
                  <a:pt x="1370875" y="5753"/>
                  <a:pt x="1486975" y="12806"/>
                  <a:pt x="1614166" y="24475"/>
                </a:cubicBezTo>
                <a:cubicBezTo>
                  <a:pt x="2631690" y="117827"/>
                  <a:pt x="4152806" y="582913"/>
                  <a:pt x="6125003" y="717555"/>
                </a:cubicBezTo>
                <a:cubicBezTo>
                  <a:pt x="7789045" y="831159"/>
                  <a:pt x="9423922" y="-47437"/>
                  <a:pt x="11947863" y="419588"/>
                </a:cubicBezTo>
                <a:lnTo>
                  <a:pt x="12192001" y="469033"/>
                </a:lnTo>
                <a:lnTo>
                  <a:pt x="12192001" y="952500"/>
                </a:lnTo>
                <a:lnTo>
                  <a:pt x="0" y="952500"/>
                </a:lnTo>
                <a:lnTo>
                  <a:pt x="0" y="170044"/>
                </a:lnTo>
                <a:lnTo>
                  <a:pt x="19861" y="157446"/>
                </a:lnTo>
                <a:cubicBezTo>
                  <a:pt x="255259" y="136217"/>
                  <a:pt x="520308" y="-21140"/>
                  <a:pt x="1264554" y="239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368001" rotWithShape="0" algn="bl" dir="21120000" dist="127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2" name="Google Shape;72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3448" y="4965700"/>
            <a:ext cx="2248552" cy="1892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3" name="Google Shape;723;p27"/>
          <p:cNvGraphicFramePr/>
          <p:nvPr/>
        </p:nvGraphicFramePr>
        <p:xfrm>
          <a:off x="2125648" y="11576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{32636988-DC8D-405E-90D1-45A081E97677}</a:tableStyleId>
              </a:tblPr>
              <a:tblGrid>
                <a:gridCol w="1045750"/>
                <a:gridCol w="5884125"/>
                <a:gridCol w="1464050"/>
              </a:tblGrid>
              <a:tr h="361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Prioridade</a:t>
                      </a:r>
                      <a:endParaRPr sz="18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RNF-01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exibição dos pet sitters cadastrados, no mapa, deve levar no máximo 2 segundos.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RNF-02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estar disponível 24 h por dia e todos os dias da semana.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RNF-03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ser responsivo, permitindo a visualização em diversos dispositivos como tablets e celulares.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Média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RNF-04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ser compatível com os navegadores mais utilizados: Google Chrome, Firefox, Safari, Microsoft Edge.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RNF-05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sintaxe da aplicação web deve ser semanticamente correta para um melhor rankeamento SEO.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RNF-06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Boa manutenibilidade do Sistema.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RNF-07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plataforma deve ser intuitiva e de fácil usabilidade.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800" u="none" cap="none" strike="noStrike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4" name="Google Shape;724;p27"/>
          <p:cNvSpPr/>
          <p:nvPr/>
        </p:nvSpPr>
        <p:spPr>
          <a:xfrm>
            <a:off x="3228975" y="2212975"/>
            <a:ext cx="6837376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8"/>
          <p:cNvSpPr/>
          <p:nvPr/>
        </p:nvSpPr>
        <p:spPr>
          <a:xfrm flipH="1">
            <a:off x="-1" y="2496995"/>
            <a:ext cx="12278989" cy="4361005"/>
          </a:xfrm>
          <a:custGeom>
            <a:rect b="b" l="l" r="r" t="t"/>
            <a:pathLst>
              <a:path extrusionOk="0" h="2885532" w="12192000">
                <a:moveTo>
                  <a:pt x="12192000" y="0"/>
                </a:moveTo>
                <a:lnTo>
                  <a:pt x="12192000" y="2885532"/>
                </a:lnTo>
                <a:lnTo>
                  <a:pt x="0" y="2885532"/>
                </a:lnTo>
                <a:lnTo>
                  <a:pt x="0" y="1574186"/>
                </a:lnTo>
                <a:lnTo>
                  <a:pt x="159792" y="1473332"/>
                </a:lnTo>
                <a:cubicBezTo>
                  <a:pt x="492273" y="1279153"/>
                  <a:pt x="896912" y="1135213"/>
                  <a:pt x="1375179" y="1072520"/>
                </a:cubicBezTo>
                <a:cubicBezTo>
                  <a:pt x="2832753" y="881456"/>
                  <a:pt x="5666541" y="2177545"/>
                  <a:pt x="7757900" y="1885455"/>
                </a:cubicBezTo>
                <a:cubicBezTo>
                  <a:pt x="9718549" y="1611620"/>
                  <a:pt x="10747153" y="344636"/>
                  <a:pt x="12191626" y="72"/>
                </a:cubicBezTo>
                <a:close/>
              </a:path>
            </a:pathLst>
          </a:custGeom>
          <a:gradFill>
            <a:gsLst>
              <a:gs pos="0">
                <a:srgbClr val="C9C9C9"/>
              </a:gs>
              <a:gs pos="100000">
                <a:srgbClr val="54813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0" name="Google Shape;730;p28"/>
          <p:cNvGrpSpPr/>
          <p:nvPr/>
        </p:nvGrpSpPr>
        <p:grpSpPr>
          <a:xfrm>
            <a:off x="1058591" y="1505762"/>
            <a:ext cx="10074818" cy="4400544"/>
            <a:chOff x="894715" y="4690872"/>
            <a:chExt cx="3105439" cy="1353312"/>
          </a:xfrm>
        </p:grpSpPr>
        <p:sp>
          <p:nvSpPr>
            <p:cNvPr id="731" name="Google Shape;731;p28"/>
            <p:cNvSpPr/>
            <p:nvPr/>
          </p:nvSpPr>
          <p:spPr>
            <a:xfrm>
              <a:off x="894715" y="4690872"/>
              <a:ext cx="3105439" cy="1353312"/>
            </a:xfrm>
            <a:prstGeom prst="roundRect">
              <a:avLst>
                <a:gd fmla="val 9910" name="adj"/>
              </a:avLst>
            </a:prstGeom>
            <a:solidFill>
              <a:srgbClr val="DBDADA"/>
            </a:solidFill>
            <a:ln>
              <a:noFill/>
            </a:ln>
            <a:effectLst>
              <a:outerShdw blurRad="88900" rotWithShape="0" algn="br" dir="13500000" dist="50800">
                <a:schemeClr val="lt1">
                  <a:alpha val="6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894715" y="4690872"/>
              <a:ext cx="3105439" cy="1353312"/>
            </a:xfrm>
            <a:prstGeom prst="roundRect">
              <a:avLst>
                <a:gd fmla="val 9910" name="adj"/>
              </a:avLst>
            </a:prstGeom>
            <a:solidFill>
              <a:srgbClr val="DBDADA"/>
            </a:solidFill>
            <a:ln>
              <a:noFill/>
            </a:ln>
            <a:effectLst>
              <a:outerShdw blurRad="299340" rotWithShape="0" algn="tl" dir="2700000" dist="1270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3" name="Google Shape;733;p28"/>
          <p:cNvSpPr txBox="1"/>
          <p:nvPr/>
        </p:nvSpPr>
        <p:spPr>
          <a:xfrm>
            <a:off x="6486975" y="2725003"/>
            <a:ext cx="4713447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400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Obrigadx!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2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734" name="Google Shape;734;p28"/>
          <p:cNvSpPr/>
          <p:nvPr/>
        </p:nvSpPr>
        <p:spPr>
          <a:xfrm>
            <a:off x="6541245" y="3849182"/>
            <a:ext cx="2253784" cy="561474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381000" rotWithShape="0" algn="tl" dir="2700000" dist="127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Seu Pet Feliz</a:t>
            </a:r>
            <a:endParaRPr/>
          </a:p>
        </p:txBody>
      </p:sp>
      <p:pic>
        <p:nvPicPr>
          <p:cNvPr id="735" name="Google Shape;735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94" y="1505761"/>
            <a:ext cx="5037408" cy="44005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" name="Google Shape;736;p28"/>
          <p:cNvGrpSpPr/>
          <p:nvPr/>
        </p:nvGrpSpPr>
        <p:grpSpPr>
          <a:xfrm>
            <a:off x="4547448" y="1763668"/>
            <a:ext cx="1447949" cy="941442"/>
            <a:chOff x="4547448" y="1763668"/>
            <a:chExt cx="1447949" cy="941442"/>
          </a:xfrm>
        </p:grpSpPr>
        <p:sp>
          <p:nvSpPr>
            <p:cNvPr id="737" name="Google Shape;737;p28"/>
            <p:cNvSpPr/>
            <p:nvPr/>
          </p:nvSpPr>
          <p:spPr>
            <a:xfrm>
              <a:off x="4547448" y="1763668"/>
              <a:ext cx="1447949" cy="941442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br" dir="13500000" dist="38100">
                <a:schemeClr val="lt1">
                  <a:alpha val="79607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4547448" y="1763668"/>
              <a:ext cx="1447949" cy="941442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254000" rotWithShape="0" algn="tl" dir="2700000" dist="1270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24840" y="1838389"/>
              <a:ext cx="1293165" cy="7920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0" name="Google Shape;740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886857">
              <a:off x="4980158" y="1966583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1" name="Google Shape;741;p28"/>
          <p:cNvGrpSpPr/>
          <p:nvPr/>
        </p:nvGrpSpPr>
        <p:grpSpPr>
          <a:xfrm flipH="1">
            <a:off x="532048" y="1159326"/>
            <a:ext cx="1766067" cy="1148279"/>
            <a:chOff x="4547448" y="1763668"/>
            <a:chExt cx="1447949" cy="941442"/>
          </a:xfrm>
        </p:grpSpPr>
        <p:sp>
          <p:nvSpPr>
            <p:cNvPr id="742" name="Google Shape;742;p28"/>
            <p:cNvSpPr/>
            <p:nvPr/>
          </p:nvSpPr>
          <p:spPr>
            <a:xfrm>
              <a:off x="4547448" y="1763668"/>
              <a:ext cx="1447949" cy="941442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rotWithShape="0" algn="br" dir="13500000" dist="38100">
                <a:schemeClr val="lt1">
                  <a:alpha val="79607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4547448" y="1763668"/>
              <a:ext cx="1447949" cy="941442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254000" rotWithShape="0" algn="tl" dir="2700000" dist="127000">
                <a:srgbClr val="000000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4624840" y="1838389"/>
              <a:ext cx="1293165" cy="7920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5" name="Google Shape;745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886857">
              <a:off x="5007190" y="1976757"/>
              <a:ext cx="560791" cy="56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6" name="Google Shape;74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446954">
            <a:off x="11029166" y="5682607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67557">
            <a:off x="11217535" y="466687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3011354">
            <a:off x="9867371" y="5970608"/>
            <a:ext cx="5040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651" y="3157952"/>
            <a:ext cx="7086601" cy="312545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 rot="-645431">
            <a:off x="1379942" y="2858505"/>
            <a:ext cx="3831412" cy="21581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>
                  <a:alpha val="71764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7538" y="1880235"/>
            <a:ext cx="4011689" cy="2649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1877250" y="1720991"/>
            <a:ext cx="3705705" cy="235653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>
                  <a:alpha val="71764"/>
                </a:srgbClr>
              </a:gs>
              <a:gs pos="6000">
                <a:srgbClr val="000000">
                  <a:alpha val="71764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2187" y="797243"/>
            <a:ext cx="4024313" cy="285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7980770" y="2155832"/>
            <a:ext cx="38980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Plataforma web para conectar tutores de pets e cuidadores.</a:t>
            </a:r>
            <a:endParaRPr b="1"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7984881" y="3242219"/>
            <a:ext cx="35647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Atender demandas de cuidados dos pets casos de ausências dos tutores.</a:t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7984881" y="4428824"/>
            <a:ext cx="40389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Funcionalidades para assegurar a qualidade do serviço ofertado</a:t>
            </a:r>
            <a:endParaRPr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7966199" y="1711850"/>
            <a:ext cx="246660" cy="216000"/>
            <a:chOff x="2857494" y="196837"/>
            <a:chExt cx="6477001" cy="5671903"/>
          </a:xfrm>
        </p:grpSpPr>
        <p:sp>
          <p:nvSpPr>
            <p:cNvPr id="129" name="Google Shape;129;p19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" name="Google Shape;132;p19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133" name="Google Shape;133;p19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" name="Google Shape;137;p19"/>
          <p:cNvGrpSpPr/>
          <p:nvPr/>
        </p:nvGrpSpPr>
        <p:grpSpPr>
          <a:xfrm>
            <a:off x="7666135" y="1723833"/>
            <a:ext cx="246660" cy="216000"/>
            <a:chOff x="2857494" y="196837"/>
            <a:chExt cx="6477001" cy="5671903"/>
          </a:xfrm>
        </p:grpSpPr>
        <p:sp>
          <p:nvSpPr>
            <p:cNvPr id="138" name="Google Shape;138;p19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" name="Google Shape;141;p19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142" name="Google Shape;142;p19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" name="Google Shape;146;p19"/>
          <p:cNvGrpSpPr/>
          <p:nvPr/>
        </p:nvGrpSpPr>
        <p:grpSpPr>
          <a:xfrm>
            <a:off x="7365940" y="1711858"/>
            <a:ext cx="246660" cy="216000"/>
            <a:chOff x="2857494" y="196837"/>
            <a:chExt cx="6477001" cy="5671903"/>
          </a:xfrm>
        </p:grpSpPr>
        <p:sp>
          <p:nvSpPr>
            <p:cNvPr id="147" name="Google Shape;147;p19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150;p19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151" name="Google Shape;151;p19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" name="Google Shape;155;p19"/>
          <p:cNvGrpSpPr/>
          <p:nvPr/>
        </p:nvGrpSpPr>
        <p:grpSpPr>
          <a:xfrm>
            <a:off x="7065811" y="1711862"/>
            <a:ext cx="246660" cy="216000"/>
            <a:chOff x="2857494" y="196837"/>
            <a:chExt cx="6477001" cy="5671903"/>
          </a:xfrm>
        </p:grpSpPr>
        <p:sp>
          <p:nvSpPr>
            <p:cNvPr id="156" name="Google Shape;156;p19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oogle Shape;159;p19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160" name="Google Shape;160;p19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4" name="Google Shape;164;p19"/>
          <p:cNvSpPr txBox="1"/>
          <p:nvPr/>
        </p:nvSpPr>
        <p:spPr>
          <a:xfrm>
            <a:off x="7997250" y="374561"/>
            <a:ext cx="4691557" cy="1311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loo 2"/>
              <a:buNone/>
            </a:pPr>
            <a:r>
              <a:rPr b="0" i="0" lang="pt-BR" sz="4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Introdução e Objetivo</a:t>
            </a:r>
            <a:endParaRPr b="1" i="0" sz="4400">
              <a:solidFill>
                <a:schemeClr val="dk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grpSp>
        <p:nvGrpSpPr>
          <p:cNvPr id="165" name="Google Shape;165;p19"/>
          <p:cNvGrpSpPr/>
          <p:nvPr/>
        </p:nvGrpSpPr>
        <p:grpSpPr>
          <a:xfrm>
            <a:off x="6977186" y="3191070"/>
            <a:ext cx="720000" cy="720000"/>
            <a:chOff x="2597269" y="2808917"/>
            <a:chExt cx="1240166" cy="1240166"/>
          </a:xfrm>
        </p:grpSpPr>
        <p:grpSp>
          <p:nvGrpSpPr>
            <p:cNvPr id="166" name="Google Shape;166;p19"/>
            <p:cNvGrpSpPr/>
            <p:nvPr/>
          </p:nvGrpSpPr>
          <p:grpSpPr>
            <a:xfrm>
              <a:off x="2597269" y="2808917"/>
              <a:ext cx="1240166" cy="1240166"/>
              <a:chOff x="4320837" y="4125985"/>
              <a:chExt cx="1259999" cy="1260000"/>
            </a:xfrm>
          </p:grpSpPr>
          <p:sp>
            <p:nvSpPr>
              <p:cNvPr id="167" name="Google Shape;167;p19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03200" sx="96000" rotWithShape="0" algn="br" dir="2700000" dist="63500" sy="96000">
                  <a:srgbClr val="0C0C0C">
                    <a:alpha val="2862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01600" sx="98000" rotWithShape="0" algn="br" dir="13500000" dist="63500" sy="98000">
                  <a:schemeClr val="lt1">
                    <a:alpha val="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410920" y="4216068"/>
                <a:ext cx="1079832" cy="107983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0" name="Google Shape;170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70776" y="3078000"/>
              <a:ext cx="720001" cy="720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19"/>
          <p:cNvGrpSpPr/>
          <p:nvPr/>
        </p:nvGrpSpPr>
        <p:grpSpPr>
          <a:xfrm>
            <a:off x="6983373" y="2147984"/>
            <a:ext cx="720000" cy="720000"/>
            <a:chOff x="4547093" y="2808917"/>
            <a:chExt cx="1240166" cy="1240166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4547093" y="2808917"/>
              <a:ext cx="1240166" cy="1240166"/>
              <a:chOff x="4320837" y="4125985"/>
              <a:chExt cx="1259999" cy="1260000"/>
            </a:xfrm>
          </p:grpSpPr>
          <p:sp>
            <p:nvSpPr>
              <p:cNvPr id="173" name="Google Shape;173;p19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03200" sx="96000" rotWithShape="0" algn="br" dir="2700000" dist="63500" sy="96000">
                  <a:srgbClr val="0C0C0C">
                    <a:alpha val="2862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01600" sx="98000" rotWithShape="0" algn="br" dir="13500000" dist="63500" sy="98000">
                  <a:schemeClr val="lt1">
                    <a:alpha val="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410921" y="4216068"/>
                <a:ext cx="1079831" cy="10798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6" name="Google Shape;176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814705" y="3078000"/>
              <a:ext cx="720001" cy="720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achorro deitado no chão&#10;&#10;Descrição gerada automaticamente com confiança média" id="177" name="Google Shape;177;p19"/>
          <p:cNvPicPr preferRelativeResize="0"/>
          <p:nvPr>
            <p:ph idx="4" type="pic"/>
          </p:nvPr>
        </p:nvPicPr>
        <p:blipFill rotWithShape="1">
          <a:blip r:embed="rId8">
            <a:alphaModFix/>
          </a:blip>
          <a:srcRect b="9688" l="0" r="0" t="9688"/>
          <a:stretch/>
        </p:blipFill>
        <p:spPr>
          <a:xfrm>
            <a:off x="2362201" y="923925"/>
            <a:ext cx="3781424" cy="25669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Interface gráfica do usuário, Texto, Aplicativo, chat ou mensagem de texto, Email&#10;&#10;Descrição gerada automaticamente" id="178" name="Google Shape;178;p19"/>
          <p:cNvPicPr preferRelativeResize="0"/>
          <p:nvPr>
            <p:ph idx="2" type="pic"/>
          </p:nvPr>
        </p:nvPicPr>
        <p:blipFill rotWithShape="1">
          <a:blip r:embed="rId9">
            <a:alphaModFix/>
          </a:blip>
          <a:srcRect b="998" l="0" r="0" t="999"/>
          <a:stretch/>
        </p:blipFill>
        <p:spPr>
          <a:xfrm>
            <a:off x="781051" y="3112537"/>
            <a:ext cx="4086058" cy="217860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Interface gráfica do usuário, Texto, Aplicativo, Email&#10;&#10;Descrição gerada automaticamente" id="179" name="Google Shape;179;p19"/>
          <p:cNvPicPr preferRelativeResize="0"/>
          <p:nvPr>
            <p:ph idx="3" type="pic"/>
          </p:nvPr>
        </p:nvPicPr>
        <p:blipFill rotWithShape="1">
          <a:blip r:embed="rId10">
            <a:alphaModFix/>
          </a:blip>
          <a:srcRect b="82" l="0" r="0" t="81"/>
          <a:stretch/>
        </p:blipFill>
        <p:spPr>
          <a:xfrm>
            <a:off x="1569000" y="2106141"/>
            <a:ext cx="3797299" cy="22955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180" name="Google Shape;180;p19"/>
          <p:cNvGrpSpPr/>
          <p:nvPr/>
        </p:nvGrpSpPr>
        <p:grpSpPr>
          <a:xfrm>
            <a:off x="6952471" y="5495090"/>
            <a:ext cx="720000" cy="720000"/>
            <a:chOff x="2597269" y="2808917"/>
            <a:chExt cx="1240166" cy="1240166"/>
          </a:xfrm>
        </p:grpSpPr>
        <p:grpSp>
          <p:nvGrpSpPr>
            <p:cNvPr id="181" name="Google Shape;181;p19"/>
            <p:cNvGrpSpPr/>
            <p:nvPr/>
          </p:nvGrpSpPr>
          <p:grpSpPr>
            <a:xfrm>
              <a:off x="2597269" y="2808917"/>
              <a:ext cx="1240166" cy="1240166"/>
              <a:chOff x="4320837" y="4125985"/>
              <a:chExt cx="1259999" cy="1260000"/>
            </a:xfrm>
          </p:grpSpPr>
          <p:sp>
            <p:nvSpPr>
              <p:cNvPr id="182" name="Google Shape;182;p19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03200" sx="96000" rotWithShape="0" algn="br" dir="2700000" dist="63500" sy="96000">
                  <a:srgbClr val="0C0C0C">
                    <a:alpha val="2862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01600" sx="98000" rotWithShape="0" algn="br" dir="13500000" dist="63500" sy="98000">
                  <a:schemeClr val="lt1">
                    <a:alpha val="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4410920" y="4216068"/>
                <a:ext cx="1079832" cy="107983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85" name="Google Shape;185;p1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870776" y="3078000"/>
              <a:ext cx="720001" cy="720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19"/>
          <p:cNvGrpSpPr/>
          <p:nvPr/>
        </p:nvGrpSpPr>
        <p:grpSpPr>
          <a:xfrm>
            <a:off x="6977186" y="4335324"/>
            <a:ext cx="720000" cy="720000"/>
            <a:chOff x="4547093" y="2808917"/>
            <a:chExt cx="1240166" cy="1240166"/>
          </a:xfrm>
        </p:grpSpPr>
        <p:grpSp>
          <p:nvGrpSpPr>
            <p:cNvPr id="187" name="Google Shape;187;p19"/>
            <p:cNvGrpSpPr/>
            <p:nvPr/>
          </p:nvGrpSpPr>
          <p:grpSpPr>
            <a:xfrm>
              <a:off x="4547093" y="2808917"/>
              <a:ext cx="1240166" cy="1240166"/>
              <a:chOff x="4320837" y="4125985"/>
              <a:chExt cx="1259999" cy="1260000"/>
            </a:xfrm>
          </p:grpSpPr>
          <p:sp>
            <p:nvSpPr>
              <p:cNvPr id="188" name="Google Shape;188;p19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03200" sx="96000" rotWithShape="0" algn="br" dir="2700000" dist="63500" sy="96000">
                  <a:srgbClr val="0C0C0C">
                    <a:alpha val="2862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01600" sx="98000" rotWithShape="0" algn="br" dir="13500000" dist="63500" sy="98000">
                  <a:schemeClr val="lt1">
                    <a:alpha val="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4410920" y="4216068"/>
                <a:ext cx="1079832" cy="10798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1" name="Google Shape;191;p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814705" y="3078000"/>
              <a:ext cx="720001" cy="720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19"/>
          <p:cNvSpPr txBox="1"/>
          <p:nvPr/>
        </p:nvSpPr>
        <p:spPr>
          <a:xfrm>
            <a:off x="7912795" y="5495090"/>
            <a:ext cx="40389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Geração de fonte de renda para pessoas que tenham afinidade por pets.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0"/>
          <p:cNvGrpSpPr/>
          <p:nvPr/>
        </p:nvGrpSpPr>
        <p:grpSpPr>
          <a:xfrm>
            <a:off x="874871" y="4994230"/>
            <a:ext cx="720000" cy="720000"/>
            <a:chOff x="4547093" y="2808917"/>
            <a:chExt cx="1240166" cy="1240166"/>
          </a:xfrm>
        </p:grpSpPr>
        <p:grpSp>
          <p:nvGrpSpPr>
            <p:cNvPr id="198" name="Google Shape;198;p20"/>
            <p:cNvGrpSpPr/>
            <p:nvPr/>
          </p:nvGrpSpPr>
          <p:grpSpPr>
            <a:xfrm>
              <a:off x="4547093" y="2808917"/>
              <a:ext cx="1240166" cy="1240166"/>
              <a:chOff x="4320837" y="4125985"/>
              <a:chExt cx="1259999" cy="1260000"/>
            </a:xfrm>
          </p:grpSpPr>
          <p:sp>
            <p:nvSpPr>
              <p:cNvPr id="199" name="Google Shape;199;p20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03200" sx="96000" rotWithShape="0" algn="br" dir="2700000" dist="63500" sy="96000">
                  <a:srgbClr val="0C0C0C">
                    <a:alpha val="2862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01600" sx="98000" rotWithShape="0" algn="br" dir="13500000" dist="63500" sy="98000">
                  <a:schemeClr val="lt1">
                    <a:alpha val="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0"/>
              <p:cNvSpPr/>
              <p:nvPr/>
            </p:nvSpPr>
            <p:spPr>
              <a:xfrm>
                <a:off x="4410920" y="4216068"/>
                <a:ext cx="1079832" cy="10798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02" name="Google Shape;202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14705" y="3078000"/>
              <a:ext cx="720001" cy="720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20"/>
          <p:cNvGrpSpPr/>
          <p:nvPr/>
        </p:nvGrpSpPr>
        <p:grpSpPr>
          <a:xfrm>
            <a:off x="899060" y="3156949"/>
            <a:ext cx="720000" cy="720000"/>
            <a:chOff x="2597269" y="2808917"/>
            <a:chExt cx="1240166" cy="1240166"/>
          </a:xfrm>
        </p:grpSpPr>
        <p:grpSp>
          <p:nvGrpSpPr>
            <p:cNvPr id="204" name="Google Shape;204;p20"/>
            <p:cNvGrpSpPr/>
            <p:nvPr/>
          </p:nvGrpSpPr>
          <p:grpSpPr>
            <a:xfrm>
              <a:off x="2597269" y="2808917"/>
              <a:ext cx="1240166" cy="1240166"/>
              <a:chOff x="4320837" y="4125985"/>
              <a:chExt cx="1259999" cy="1260000"/>
            </a:xfrm>
          </p:grpSpPr>
          <p:sp>
            <p:nvSpPr>
              <p:cNvPr id="205" name="Google Shape;205;p20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03200" sx="96000" rotWithShape="0" algn="br" dir="2700000" dist="63500" sy="96000">
                  <a:srgbClr val="0C0C0C">
                    <a:alpha val="2862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0"/>
              <p:cNvSpPr/>
              <p:nvPr/>
            </p:nvSpPr>
            <p:spPr>
              <a:xfrm rot="5400000">
                <a:off x="4320836" y="4125985"/>
                <a:ext cx="1260000" cy="1259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01600" sx="98000" rotWithShape="0" algn="br" dir="13500000" dist="63500" sy="98000">
                  <a:schemeClr val="lt1">
                    <a:alpha val="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0"/>
              <p:cNvSpPr/>
              <p:nvPr/>
            </p:nvSpPr>
            <p:spPr>
              <a:xfrm>
                <a:off x="4410920" y="4216068"/>
                <a:ext cx="1079832" cy="107983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08" name="Google Shape;208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70776" y="3078000"/>
              <a:ext cx="720001" cy="720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" name="Google Shape;20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15859" y="1562101"/>
            <a:ext cx="2299319" cy="41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113" y="2463800"/>
            <a:ext cx="1963425" cy="379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02063" y="3308350"/>
            <a:ext cx="1963425" cy="379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02063" y="-25400"/>
            <a:ext cx="1963425" cy="379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2013" y="-1673893"/>
            <a:ext cx="1963425" cy="379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6950" y="1563858"/>
            <a:ext cx="2851150" cy="465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>
            <p:ph idx="3" type="pic"/>
          </p:nvPr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83406" y="2672556"/>
            <a:ext cx="1378492" cy="29432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16" name="Google Shape;216;p20"/>
          <p:cNvPicPr preferRelativeResize="0"/>
          <p:nvPr>
            <p:ph idx="7" type="pic"/>
          </p:nvPr>
        </p:nvPicPr>
        <p:blipFill rotWithShape="1">
          <a:blip r:embed="rId9">
            <a:alphaModFix/>
          </a:blip>
          <a:srcRect b="0" l="0" r="0" t="-1575"/>
          <a:stretch/>
        </p:blipFill>
        <p:spPr>
          <a:xfrm>
            <a:off x="6288935" y="-1485172"/>
            <a:ext cx="1399071" cy="296319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17" name="Google Shape;217;p20"/>
          <p:cNvPicPr preferRelativeResize="0"/>
          <p:nvPr>
            <p:ph idx="4" type="pic"/>
          </p:nvPr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5897" y="1897107"/>
            <a:ext cx="1378492" cy="29432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18" name="Google Shape;218;p20"/>
          <p:cNvPicPr preferRelativeResize="0"/>
          <p:nvPr>
            <p:ph idx="2" type="pic"/>
          </p:nvPr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70892" y="183357"/>
            <a:ext cx="1378492" cy="29432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19" name="Google Shape;219;p20"/>
          <p:cNvPicPr preferRelativeResize="0"/>
          <p:nvPr>
            <p:ph idx="6" type="pic"/>
          </p:nvPr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04684" y="1777873"/>
            <a:ext cx="1399071" cy="296319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20" name="Google Shape;220;p20"/>
          <p:cNvPicPr preferRelativeResize="0"/>
          <p:nvPr>
            <p:ph idx="5" type="pic"/>
          </p:nvPr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70892" y="3520824"/>
            <a:ext cx="1378492" cy="29432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221" name="Google Shape;221;p20"/>
          <p:cNvGrpSpPr/>
          <p:nvPr/>
        </p:nvGrpSpPr>
        <p:grpSpPr>
          <a:xfrm>
            <a:off x="1941794" y="1929533"/>
            <a:ext cx="246660" cy="216000"/>
            <a:chOff x="2857494" y="196837"/>
            <a:chExt cx="6477001" cy="5671903"/>
          </a:xfrm>
        </p:grpSpPr>
        <p:sp>
          <p:nvSpPr>
            <p:cNvPr id="222" name="Google Shape;222;p20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5" name="Google Shape;225;p20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226" name="Google Shape;226;p20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0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0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" name="Google Shape;230;p20"/>
          <p:cNvGrpSpPr/>
          <p:nvPr/>
        </p:nvGrpSpPr>
        <p:grpSpPr>
          <a:xfrm>
            <a:off x="1641664" y="1929537"/>
            <a:ext cx="246660" cy="216000"/>
            <a:chOff x="2857494" y="196837"/>
            <a:chExt cx="6477001" cy="5671903"/>
          </a:xfrm>
        </p:grpSpPr>
        <p:sp>
          <p:nvSpPr>
            <p:cNvPr id="231" name="Google Shape;231;p20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4" name="Google Shape;234;p20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235" name="Google Shape;235;p20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0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0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9" name="Google Shape;239;p20"/>
          <p:cNvGrpSpPr/>
          <p:nvPr/>
        </p:nvGrpSpPr>
        <p:grpSpPr>
          <a:xfrm>
            <a:off x="1341535" y="1929541"/>
            <a:ext cx="246660" cy="216000"/>
            <a:chOff x="2857494" y="196837"/>
            <a:chExt cx="6477001" cy="5671903"/>
          </a:xfrm>
        </p:grpSpPr>
        <p:sp>
          <p:nvSpPr>
            <p:cNvPr id="240" name="Google Shape;240;p20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" name="Google Shape;243;p20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244" name="Google Shape;244;p20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0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8" name="Google Shape;248;p20"/>
          <p:cNvGrpSpPr/>
          <p:nvPr/>
        </p:nvGrpSpPr>
        <p:grpSpPr>
          <a:xfrm>
            <a:off x="1041406" y="1929545"/>
            <a:ext cx="246660" cy="216000"/>
            <a:chOff x="2857494" y="196837"/>
            <a:chExt cx="6477001" cy="5671903"/>
          </a:xfrm>
        </p:grpSpPr>
        <p:sp>
          <p:nvSpPr>
            <p:cNvPr id="249" name="Google Shape;249;p20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2" name="Google Shape;252;p20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253" name="Google Shape;253;p20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20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0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7" name="Google Shape;257;p20"/>
          <p:cNvSpPr txBox="1"/>
          <p:nvPr/>
        </p:nvSpPr>
        <p:spPr>
          <a:xfrm>
            <a:off x="874871" y="756421"/>
            <a:ext cx="521638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loo 2 ExtraBold"/>
              <a:buNone/>
            </a:pPr>
            <a:r>
              <a:rPr b="0" i="1" lang="pt-BR" sz="6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Pet in a flat</a:t>
            </a:r>
            <a:r>
              <a:rPr b="0" i="0" lang="pt-BR" sz="4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!</a:t>
            </a:r>
            <a:endParaRPr b="1" i="0" sz="4400">
              <a:solidFill>
                <a:schemeClr val="dk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1010881" y="2349877"/>
            <a:ext cx="29146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Público-alvo:</a:t>
            </a:r>
            <a:endParaRPr/>
          </a:p>
        </p:txBody>
      </p:sp>
      <p:sp>
        <p:nvSpPr>
          <p:cNvPr id="259" name="Google Shape;259;p20"/>
          <p:cNvSpPr txBox="1"/>
          <p:nvPr/>
        </p:nvSpPr>
        <p:spPr>
          <a:xfrm>
            <a:off x="1625362" y="3267005"/>
            <a:ext cx="28963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Tutores de animais de estimação que procuram serviços de pet sitters durante sua ausência.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1674051" y="4992436"/>
            <a:ext cx="28963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Pessoas que oferecem serviços de cuidados com animais.</a:t>
            </a:r>
            <a:endParaRPr b="1"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/>
          <p:nvPr/>
        </p:nvSpPr>
        <p:spPr>
          <a:xfrm rot="10800000">
            <a:off x="-12169" y="-3752203"/>
            <a:ext cx="12216338" cy="5157478"/>
          </a:xfrm>
          <a:custGeom>
            <a:rect b="b" l="l" r="r" t="t"/>
            <a:pathLst>
              <a:path extrusionOk="0" h="3418338" w="9884426">
                <a:moveTo>
                  <a:pt x="9880727" y="0"/>
                </a:moveTo>
                <a:lnTo>
                  <a:pt x="9884426" y="3418338"/>
                </a:lnTo>
                <a:lnTo>
                  <a:pt x="0" y="3418124"/>
                </a:lnTo>
                <a:cubicBezTo>
                  <a:pt x="96253" y="2508408"/>
                  <a:pt x="698233" y="1926665"/>
                  <a:pt x="1796445" y="1665040"/>
                </a:cubicBezTo>
                <a:cubicBezTo>
                  <a:pt x="2894657" y="1403415"/>
                  <a:pt x="5057654" y="2171410"/>
                  <a:pt x="6589271" y="1848373"/>
                </a:cubicBezTo>
                <a:cubicBezTo>
                  <a:pt x="8120888" y="1525336"/>
                  <a:pt x="8691376" y="254507"/>
                  <a:pt x="9867763" y="3163"/>
                </a:cubicBezTo>
                <a:lnTo>
                  <a:pt x="98807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21"/>
          <p:cNvGrpSpPr/>
          <p:nvPr/>
        </p:nvGrpSpPr>
        <p:grpSpPr>
          <a:xfrm>
            <a:off x="982683" y="2280666"/>
            <a:ext cx="7716817" cy="3802790"/>
            <a:chOff x="1055835" y="2280666"/>
            <a:chExt cx="10278472" cy="3802790"/>
          </a:xfrm>
        </p:grpSpPr>
        <p:sp>
          <p:nvSpPr>
            <p:cNvPr id="267" name="Google Shape;267;p21"/>
            <p:cNvSpPr/>
            <p:nvPr/>
          </p:nvSpPr>
          <p:spPr>
            <a:xfrm>
              <a:off x="1055835" y="2280666"/>
              <a:ext cx="10278472" cy="3769839"/>
            </a:xfrm>
            <a:prstGeom prst="roundRect">
              <a:avLst>
                <a:gd fmla="val 54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br" dir="13560000" dist="190500">
                <a:schemeClr val="lt1">
                  <a:alpha val="83921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1055835" y="2313617"/>
              <a:ext cx="10278472" cy="3769839"/>
            </a:xfrm>
            <a:prstGeom prst="roundRect">
              <a:avLst>
                <a:gd fmla="val 454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br" dir="3000000" dist="190500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21"/>
          <p:cNvGrpSpPr/>
          <p:nvPr/>
        </p:nvGrpSpPr>
        <p:grpSpPr>
          <a:xfrm>
            <a:off x="-6652352" y="2280666"/>
            <a:ext cx="1872000" cy="3891114"/>
            <a:chOff x="7212084" y="2672553"/>
            <a:chExt cx="1872000" cy="3891114"/>
          </a:xfrm>
        </p:grpSpPr>
        <p:grpSp>
          <p:nvGrpSpPr>
            <p:cNvPr id="270" name="Google Shape;270;p21"/>
            <p:cNvGrpSpPr/>
            <p:nvPr/>
          </p:nvGrpSpPr>
          <p:grpSpPr>
            <a:xfrm>
              <a:off x="7212084" y="2672553"/>
              <a:ext cx="1872000" cy="3780000"/>
              <a:chOff x="7212084" y="2672553"/>
              <a:chExt cx="1872000" cy="3780000"/>
            </a:xfrm>
          </p:grpSpPr>
          <p:grpSp>
            <p:nvGrpSpPr>
              <p:cNvPr id="271" name="Google Shape;271;p21"/>
              <p:cNvGrpSpPr/>
              <p:nvPr/>
            </p:nvGrpSpPr>
            <p:grpSpPr>
              <a:xfrm>
                <a:off x="7212084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272" name="Google Shape;272;p21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21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74" name="Google Shape;274;p21"/>
              <p:cNvSpPr/>
              <p:nvPr/>
            </p:nvSpPr>
            <p:spPr>
              <a:xfrm flipH="1" rot="10800000">
                <a:off x="7338083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5" name="Google Shape;275;p21"/>
            <p:cNvSpPr txBox="1"/>
            <p:nvPr/>
          </p:nvSpPr>
          <p:spPr>
            <a:xfrm>
              <a:off x="8250663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</p:txBody>
        </p:sp>
      </p:grpSp>
      <p:sp>
        <p:nvSpPr>
          <p:cNvPr id="276" name="Google Shape;276;p21"/>
          <p:cNvSpPr txBox="1"/>
          <p:nvPr/>
        </p:nvSpPr>
        <p:spPr>
          <a:xfrm>
            <a:off x="-6486469" y="4465115"/>
            <a:ext cx="1512558" cy="646331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Dono da Plataforma</a:t>
            </a:r>
            <a:endParaRPr/>
          </a:p>
        </p:txBody>
      </p:sp>
      <p:grpSp>
        <p:nvGrpSpPr>
          <p:cNvPr id="277" name="Google Shape;277;p21"/>
          <p:cNvGrpSpPr/>
          <p:nvPr/>
        </p:nvGrpSpPr>
        <p:grpSpPr>
          <a:xfrm>
            <a:off x="-4330333" y="2280666"/>
            <a:ext cx="1872000" cy="3891114"/>
            <a:chOff x="5160001" y="2672553"/>
            <a:chExt cx="1872000" cy="3891114"/>
          </a:xfrm>
        </p:grpSpPr>
        <p:grpSp>
          <p:nvGrpSpPr>
            <p:cNvPr id="278" name="Google Shape;278;p21"/>
            <p:cNvGrpSpPr/>
            <p:nvPr/>
          </p:nvGrpSpPr>
          <p:grpSpPr>
            <a:xfrm>
              <a:off x="5160001" y="2672553"/>
              <a:ext cx="1872000" cy="3780000"/>
              <a:chOff x="5160001" y="2672553"/>
              <a:chExt cx="1872000" cy="3780000"/>
            </a:xfrm>
          </p:grpSpPr>
          <p:grpSp>
            <p:nvGrpSpPr>
              <p:cNvPr id="279" name="Google Shape;279;p21"/>
              <p:cNvGrpSpPr/>
              <p:nvPr/>
            </p:nvGrpSpPr>
            <p:grpSpPr>
              <a:xfrm>
                <a:off x="5160001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280" name="Google Shape;280;p21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21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2" name="Google Shape;282;p21"/>
              <p:cNvSpPr/>
              <p:nvPr/>
            </p:nvSpPr>
            <p:spPr>
              <a:xfrm flipH="1" rot="10800000">
                <a:off x="5286000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3" name="Google Shape;283;p21"/>
            <p:cNvSpPr txBox="1"/>
            <p:nvPr/>
          </p:nvSpPr>
          <p:spPr>
            <a:xfrm>
              <a:off x="6202580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</p:txBody>
        </p:sp>
      </p:grpSp>
      <p:sp>
        <p:nvSpPr>
          <p:cNvPr id="284" name="Google Shape;284;p21"/>
          <p:cNvSpPr txBox="1"/>
          <p:nvPr/>
        </p:nvSpPr>
        <p:spPr>
          <a:xfrm>
            <a:off x="-4387038" y="4465115"/>
            <a:ext cx="1792489" cy="646331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Adm da plataforma</a:t>
            </a:r>
            <a:endParaRPr/>
          </a:p>
        </p:txBody>
      </p:sp>
      <p:grpSp>
        <p:nvGrpSpPr>
          <p:cNvPr id="285" name="Google Shape;285;p21"/>
          <p:cNvGrpSpPr/>
          <p:nvPr/>
        </p:nvGrpSpPr>
        <p:grpSpPr>
          <a:xfrm>
            <a:off x="-2138376" y="2280666"/>
            <a:ext cx="1872000" cy="3891114"/>
            <a:chOff x="3107918" y="2672553"/>
            <a:chExt cx="1872000" cy="3891114"/>
          </a:xfrm>
        </p:grpSpPr>
        <p:grpSp>
          <p:nvGrpSpPr>
            <p:cNvPr id="286" name="Google Shape;286;p21"/>
            <p:cNvGrpSpPr/>
            <p:nvPr/>
          </p:nvGrpSpPr>
          <p:grpSpPr>
            <a:xfrm>
              <a:off x="3107918" y="2672553"/>
              <a:ext cx="1872000" cy="3780000"/>
              <a:chOff x="3107918" y="2672553"/>
              <a:chExt cx="1872000" cy="3780000"/>
            </a:xfrm>
          </p:grpSpPr>
          <p:grpSp>
            <p:nvGrpSpPr>
              <p:cNvPr id="287" name="Google Shape;287;p21"/>
              <p:cNvGrpSpPr/>
              <p:nvPr/>
            </p:nvGrpSpPr>
            <p:grpSpPr>
              <a:xfrm>
                <a:off x="3107918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288" name="Google Shape;288;p21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21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0" name="Google Shape;290;p21"/>
              <p:cNvSpPr/>
              <p:nvPr/>
            </p:nvSpPr>
            <p:spPr>
              <a:xfrm flipH="1" rot="10800000">
                <a:off x="3233917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" name="Google Shape;291;p21"/>
            <p:cNvSpPr txBox="1"/>
            <p:nvPr/>
          </p:nvSpPr>
          <p:spPr>
            <a:xfrm>
              <a:off x="4150740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</p:txBody>
        </p:sp>
      </p:grpSp>
      <p:sp>
        <p:nvSpPr>
          <p:cNvPr id="292" name="Google Shape;292;p21"/>
          <p:cNvSpPr txBox="1"/>
          <p:nvPr/>
        </p:nvSpPr>
        <p:spPr>
          <a:xfrm>
            <a:off x="-1837325" y="4454389"/>
            <a:ext cx="1269899" cy="369332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Pet Sitter</a:t>
            </a:r>
            <a:endParaRPr b="1" sz="18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93" name="Google Shape;293;p21"/>
          <p:cNvSpPr/>
          <p:nvPr/>
        </p:nvSpPr>
        <p:spPr>
          <a:xfrm rot="10800000">
            <a:off x="4789893" y="-952693"/>
            <a:ext cx="7402106" cy="1492390"/>
          </a:xfrm>
          <a:custGeom>
            <a:rect b="b" l="l" r="r" t="t"/>
            <a:pathLst>
              <a:path extrusionOk="0" h="1492390" w="7402106">
                <a:moveTo>
                  <a:pt x="7402106" y="1492390"/>
                </a:moveTo>
                <a:lnTo>
                  <a:pt x="0" y="1492390"/>
                </a:lnTo>
                <a:lnTo>
                  <a:pt x="0" y="0"/>
                </a:lnTo>
                <a:lnTo>
                  <a:pt x="53489" y="43786"/>
                </a:lnTo>
                <a:cubicBezTo>
                  <a:pt x="312608" y="248301"/>
                  <a:pt x="591629" y="422725"/>
                  <a:pt x="964842" y="501946"/>
                </a:cubicBezTo>
                <a:cubicBezTo>
                  <a:pt x="2159120" y="755454"/>
                  <a:pt x="2564272" y="83265"/>
                  <a:pt x="5006962" y="471394"/>
                </a:cubicBezTo>
                <a:cubicBezTo>
                  <a:pt x="5973500" y="740842"/>
                  <a:pt x="6624744" y="1116616"/>
                  <a:pt x="7402106" y="14923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0440" rotWithShape="0" algn="tl" dir="2700000" dist="127000">
              <a:srgbClr val="000000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294;p21"/>
          <p:cNvGrpSpPr/>
          <p:nvPr/>
        </p:nvGrpSpPr>
        <p:grpSpPr>
          <a:xfrm>
            <a:off x="1554577" y="1544016"/>
            <a:ext cx="246660" cy="216000"/>
            <a:chOff x="2857494" y="196837"/>
            <a:chExt cx="6477001" cy="5671903"/>
          </a:xfrm>
        </p:grpSpPr>
        <p:sp>
          <p:nvSpPr>
            <p:cNvPr id="295" name="Google Shape;295;p21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" name="Google Shape;298;p21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299" name="Google Shape;299;p21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3" name="Google Shape;303;p21"/>
          <p:cNvGrpSpPr/>
          <p:nvPr/>
        </p:nvGrpSpPr>
        <p:grpSpPr>
          <a:xfrm>
            <a:off x="929481" y="1536932"/>
            <a:ext cx="246660" cy="216000"/>
            <a:chOff x="2857494" y="196837"/>
            <a:chExt cx="6477001" cy="5671903"/>
          </a:xfrm>
        </p:grpSpPr>
        <p:sp>
          <p:nvSpPr>
            <p:cNvPr id="304" name="Google Shape;304;p21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7" name="Google Shape;307;p21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308" name="Google Shape;308;p21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" name="Google Shape;312;p21"/>
          <p:cNvGrpSpPr/>
          <p:nvPr/>
        </p:nvGrpSpPr>
        <p:grpSpPr>
          <a:xfrm>
            <a:off x="1242029" y="1536936"/>
            <a:ext cx="246660" cy="216000"/>
            <a:chOff x="2857494" y="196837"/>
            <a:chExt cx="6477001" cy="5671903"/>
          </a:xfrm>
        </p:grpSpPr>
        <p:sp>
          <p:nvSpPr>
            <p:cNvPr id="313" name="Google Shape;313;p21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6" name="Google Shape;316;p21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317" name="Google Shape;317;p21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" name="Google Shape;321;p21"/>
          <p:cNvGrpSpPr/>
          <p:nvPr/>
        </p:nvGrpSpPr>
        <p:grpSpPr>
          <a:xfrm>
            <a:off x="1867126" y="1536940"/>
            <a:ext cx="246660" cy="216000"/>
            <a:chOff x="2857494" y="196837"/>
            <a:chExt cx="6477001" cy="5671903"/>
          </a:xfrm>
        </p:grpSpPr>
        <p:sp>
          <p:nvSpPr>
            <p:cNvPr id="322" name="Google Shape;322;p21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" name="Google Shape;325;p21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326" name="Google Shape;326;p21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1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0" name="Google Shape;330;p21"/>
          <p:cNvSpPr txBox="1"/>
          <p:nvPr/>
        </p:nvSpPr>
        <p:spPr>
          <a:xfrm>
            <a:off x="818864" y="901489"/>
            <a:ext cx="6906147" cy="701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loo 2"/>
              <a:buNone/>
            </a:pPr>
            <a:r>
              <a:rPr b="0" i="0" lang="pt-BR" sz="4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Perfis de Usuários</a:t>
            </a:r>
            <a:endParaRPr/>
          </a:p>
        </p:txBody>
      </p:sp>
      <p:grpSp>
        <p:nvGrpSpPr>
          <p:cNvPr id="331" name="Google Shape;331;p21"/>
          <p:cNvGrpSpPr/>
          <p:nvPr/>
        </p:nvGrpSpPr>
        <p:grpSpPr>
          <a:xfrm>
            <a:off x="982683" y="2280666"/>
            <a:ext cx="1872000" cy="3891114"/>
            <a:chOff x="1055835" y="2672553"/>
            <a:chExt cx="1872000" cy="3891114"/>
          </a:xfrm>
        </p:grpSpPr>
        <p:grpSp>
          <p:nvGrpSpPr>
            <p:cNvPr id="332" name="Google Shape;332;p21"/>
            <p:cNvGrpSpPr/>
            <p:nvPr/>
          </p:nvGrpSpPr>
          <p:grpSpPr>
            <a:xfrm>
              <a:off x="1055835" y="2672553"/>
              <a:ext cx="1872000" cy="3780000"/>
              <a:chOff x="1055835" y="2672553"/>
              <a:chExt cx="1872000" cy="3780000"/>
            </a:xfrm>
          </p:grpSpPr>
          <p:grpSp>
            <p:nvGrpSpPr>
              <p:cNvPr id="333" name="Google Shape;333;p21"/>
              <p:cNvGrpSpPr/>
              <p:nvPr/>
            </p:nvGrpSpPr>
            <p:grpSpPr>
              <a:xfrm>
                <a:off x="1055835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334" name="Google Shape;334;p21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21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21"/>
              <p:cNvSpPr/>
              <p:nvPr/>
            </p:nvSpPr>
            <p:spPr>
              <a:xfrm flipH="1" rot="10800000">
                <a:off x="1181834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7" name="Google Shape;337;p21"/>
            <p:cNvSpPr txBox="1"/>
            <p:nvPr/>
          </p:nvSpPr>
          <p:spPr>
            <a:xfrm>
              <a:off x="2194236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338" name="Google Shape;338;p21"/>
          <p:cNvSpPr txBox="1"/>
          <p:nvPr/>
        </p:nvSpPr>
        <p:spPr>
          <a:xfrm>
            <a:off x="1124071" y="4454389"/>
            <a:ext cx="1593706" cy="369332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Tutor de Pet</a:t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>
            <a:off x="3009932" y="2407573"/>
            <a:ext cx="2628000" cy="3549600"/>
          </a:xfrm>
          <a:prstGeom prst="roundRect">
            <a:avLst>
              <a:gd fmla="val 2737" name="adj"/>
            </a:avLst>
          </a:prstGeom>
          <a:gradFill>
            <a:gsLst>
              <a:gs pos="0">
                <a:srgbClr val="DBDADA"/>
              </a:gs>
              <a:gs pos="66000">
                <a:srgbClr val="DBDADA"/>
              </a:gs>
              <a:gs pos="100000">
                <a:schemeClr val="l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1"/>
          <p:cNvSpPr/>
          <p:nvPr/>
        </p:nvSpPr>
        <p:spPr>
          <a:xfrm>
            <a:off x="5757722" y="2407573"/>
            <a:ext cx="2628000" cy="3549600"/>
          </a:xfrm>
          <a:prstGeom prst="roundRect">
            <a:avLst>
              <a:gd fmla="val 2737" name="adj"/>
            </a:avLst>
          </a:prstGeom>
          <a:gradFill>
            <a:gsLst>
              <a:gs pos="0">
                <a:srgbClr val="DBDADA"/>
              </a:gs>
              <a:gs pos="66000">
                <a:srgbClr val="DBDADA"/>
              </a:gs>
              <a:gs pos="100000">
                <a:schemeClr val="l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3009932" y="2407572"/>
            <a:ext cx="262014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Descrição: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Usuários que possuem animais de estimação procuram serviços de pet sitting para cuidar de seus pets durante sua ausência, seja por motivos de viagem, trabalho ou outras necessidades pessoais</a:t>
            </a:r>
            <a:endParaRPr/>
          </a:p>
        </p:txBody>
      </p:sp>
      <p:sp>
        <p:nvSpPr>
          <p:cNvPr id="342" name="Google Shape;342;p21"/>
          <p:cNvSpPr txBox="1"/>
          <p:nvPr/>
        </p:nvSpPr>
        <p:spPr>
          <a:xfrm>
            <a:off x="5753132" y="2407572"/>
            <a:ext cx="262014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Necessidades: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Encontrar pet sitters confiáveis e qualificados; Agendamento flexível conforme a rotina do tutor; Comunicação eficiente com o pet sitter para instruções específicas e atualizações sobre o pet.</a:t>
            </a:r>
            <a:endParaRPr/>
          </a:p>
        </p:txBody>
      </p:sp>
      <p:pic>
        <p:nvPicPr>
          <p:cNvPr descr="Homem falando no celular&#10;&#10;Descrição gerada automaticamente com confiança média" id="343" name="Google Shape;343;p21"/>
          <p:cNvPicPr preferRelativeResize="0"/>
          <p:nvPr/>
        </p:nvPicPr>
        <p:blipFill rotWithShape="1">
          <a:blip r:embed="rId3">
            <a:alphaModFix/>
          </a:blip>
          <a:srcRect b="42384" l="2971" r="11988" t="11669"/>
          <a:stretch/>
        </p:blipFill>
        <p:spPr>
          <a:xfrm>
            <a:off x="1035171" y="2300664"/>
            <a:ext cx="1740748" cy="1825690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Pessoa segurando um cachorro&#10;&#10;Descrição gerada automaticamente" id="344" name="Google Shape;34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050837" y="2334465"/>
            <a:ext cx="1696919" cy="1731751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Homem de óculos e camisa branca&#10;&#10;Descrição gerada automaticamente" id="345" name="Google Shape;34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246619" y="2364410"/>
            <a:ext cx="1638176" cy="1693707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Homem sorrindo pousando para foto&#10;&#10;Descrição gerada automaticamente" id="346" name="Google Shape;34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552730" y="2459338"/>
            <a:ext cx="1672754" cy="1598779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7" name="Google Shape;347;p21"/>
          <p:cNvSpPr/>
          <p:nvPr/>
        </p:nvSpPr>
        <p:spPr>
          <a:xfrm>
            <a:off x="-10202039" y="3571943"/>
            <a:ext cx="23778029" cy="5066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/>
          <p:nvPr/>
        </p:nvSpPr>
        <p:spPr>
          <a:xfrm rot="10800000">
            <a:off x="-4123724" y="-2053395"/>
            <a:ext cx="12216338" cy="5157478"/>
          </a:xfrm>
          <a:custGeom>
            <a:rect b="b" l="l" r="r" t="t"/>
            <a:pathLst>
              <a:path extrusionOk="0" h="3418338" w="9884426">
                <a:moveTo>
                  <a:pt x="9880727" y="0"/>
                </a:moveTo>
                <a:lnTo>
                  <a:pt x="9884426" y="3418338"/>
                </a:lnTo>
                <a:lnTo>
                  <a:pt x="0" y="3418124"/>
                </a:lnTo>
                <a:cubicBezTo>
                  <a:pt x="96253" y="2508408"/>
                  <a:pt x="698233" y="1926665"/>
                  <a:pt x="1796445" y="1665040"/>
                </a:cubicBezTo>
                <a:cubicBezTo>
                  <a:pt x="2894657" y="1403415"/>
                  <a:pt x="5057654" y="2171410"/>
                  <a:pt x="6589271" y="1848373"/>
                </a:cubicBezTo>
                <a:cubicBezTo>
                  <a:pt x="8120888" y="1525336"/>
                  <a:pt x="8691376" y="254507"/>
                  <a:pt x="9867763" y="3163"/>
                </a:cubicBezTo>
                <a:lnTo>
                  <a:pt x="98807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3" name="Google Shape;353;p22"/>
          <p:cNvGrpSpPr/>
          <p:nvPr/>
        </p:nvGrpSpPr>
        <p:grpSpPr>
          <a:xfrm>
            <a:off x="982683" y="2280666"/>
            <a:ext cx="7559949" cy="3794990"/>
            <a:chOff x="1055835" y="2280666"/>
            <a:chExt cx="10278472" cy="3802790"/>
          </a:xfrm>
        </p:grpSpPr>
        <p:sp>
          <p:nvSpPr>
            <p:cNvPr id="354" name="Google Shape;354;p22"/>
            <p:cNvSpPr/>
            <p:nvPr/>
          </p:nvSpPr>
          <p:spPr>
            <a:xfrm>
              <a:off x="1055835" y="2280666"/>
              <a:ext cx="10278472" cy="3769839"/>
            </a:xfrm>
            <a:prstGeom prst="roundRect">
              <a:avLst>
                <a:gd fmla="val 54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br" dir="13560000" dist="190500">
                <a:schemeClr val="lt1">
                  <a:alpha val="83921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1055835" y="2313617"/>
              <a:ext cx="10278472" cy="3769839"/>
            </a:xfrm>
            <a:prstGeom prst="roundRect">
              <a:avLst>
                <a:gd fmla="val 454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br" dir="3000000" dist="190500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22"/>
          <p:cNvGrpSpPr/>
          <p:nvPr/>
        </p:nvGrpSpPr>
        <p:grpSpPr>
          <a:xfrm>
            <a:off x="-4856208" y="2280666"/>
            <a:ext cx="1872000" cy="3891114"/>
            <a:chOff x="7212084" y="2672553"/>
            <a:chExt cx="1872000" cy="3891114"/>
          </a:xfrm>
        </p:grpSpPr>
        <p:grpSp>
          <p:nvGrpSpPr>
            <p:cNvPr id="357" name="Google Shape;357;p22"/>
            <p:cNvGrpSpPr/>
            <p:nvPr/>
          </p:nvGrpSpPr>
          <p:grpSpPr>
            <a:xfrm>
              <a:off x="7212084" y="2672553"/>
              <a:ext cx="1872000" cy="3780000"/>
              <a:chOff x="7212084" y="2672553"/>
              <a:chExt cx="1872000" cy="3780000"/>
            </a:xfrm>
          </p:grpSpPr>
          <p:grpSp>
            <p:nvGrpSpPr>
              <p:cNvPr id="358" name="Google Shape;358;p22"/>
              <p:cNvGrpSpPr/>
              <p:nvPr/>
            </p:nvGrpSpPr>
            <p:grpSpPr>
              <a:xfrm>
                <a:off x="7212084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359" name="Google Shape;359;p22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22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1" name="Google Shape;361;p22"/>
              <p:cNvSpPr/>
              <p:nvPr/>
            </p:nvSpPr>
            <p:spPr>
              <a:xfrm flipH="1" rot="10800000">
                <a:off x="7338083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2" name="Google Shape;362;p22"/>
            <p:cNvSpPr txBox="1"/>
            <p:nvPr/>
          </p:nvSpPr>
          <p:spPr>
            <a:xfrm>
              <a:off x="8250663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</p:txBody>
        </p:sp>
      </p:grpSp>
      <p:pic>
        <p:nvPicPr>
          <p:cNvPr id="363" name="Google Shape;3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23901" y="2407572"/>
            <a:ext cx="1607384" cy="1607384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64" name="Google Shape;364;p22"/>
          <p:cNvSpPr txBox="1"/>
          <p:nvPr/>
        </p:nvSpPr>
        <p:spPr>
          <a:xfrm>
            <a:off x="-4719074" y="4438169"/>
            <a:ext cx="1494136" cy="646331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Dono da Plataforma</a:t>
            </a:r>
            <a:endParaRPr/>
          </a:p>
        </p:txBody>
      </p:sp>
      <p:grpSp>
        <p:nvGrpSpPr>
          <p:cNvPr id="365" name="Google Shape;365;p22"/>
          <p:cNvGrpSpPr/>
          <p:nvPr/>
        </p:nvGrpSpPr>
        <p:grpSpPr>
          <a:xfrm>
            <a:off x="-2534189" y="2280666"/>
            <a:ext cx="1872000" cy="3891114"/>
            <a:chOff x="5160001" y="2672553"/>
            <a:chExt cx="1872000" cy="3891114"/>
          </a:xfrm>
        </p:grpSpPr>
        <p:grpSp>
          <p:nvGrpSpPr>
            <p:cNvPr id="366" name="Google Shape;366;p22"/>
            <p:cNvGrpSpPr/>
            <p:nvPr/>
          </p:nvGrpSpPr>
          <p:grpSpPr>
            <a:xfrm>
              <a:off x="5160001" y="2672553"/>
              <a:ext cx="1872000" cy="3780000"/>
              <a:chOff x="5160001" y="2672553"/>
              <a:chExt cx="1872000" cy="3780000"/>
            </a:xfrm>
          </p:grpSpPr>
          <p:grpSp>
            <p:nvGrpSpPr>
              <p:cNvPr id="367" name="Google Shape;367;p22"/>
              <p:cNvGrpSpPr/>
              <p:nvPr/>
            </p:nvGrpSpPr>
            <p:grpSpPr>
              <a:xfrm>
                <a:off x="5160001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368" name="Google Shape;368;p22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22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0" name="Google Shape;370;p22"/>
              <p:cNvSpPr/>
              <p:nvPr/>
            </p:nvSpPr>
            <p:spPr>
              <a:xfrm flipH="1" rot="10800000">
                <a:off x="5286000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1" name="Google Shape;371;p22"/>
            <p:cNvSpPr txBox="1"/>
            <p:nvPr/>
          </p:nvSpPr>
          <p:spPr>
            <a:xfrm>
              <a:off x="6202580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</p:txBody>
        </p:sp>
      </p:grpSp>
      <p:sp>
        <p:nvSpPr>
          <p:cNvPr id="372" name="Google Shape;372;p22"/>
          <p:cNvSpPr txBox="1"/>
          <p:nvPr/>
        </p:nvSpPr>
        <p:spPr>
          <a:xfrm>
            <a:off x="-2552925" y="4469379"/>
            <a:ext cx="1792489" cy="646331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Adm da plataforma</a:t>
            </a:r>
            <a:endParaRPr/>
          </a:p>
        </p:txBody>
      </p:sp>
      <p:grpSp>
        <p:nvGrpSpPr>
          <p:cNvPr id="373" name="Google Shape;373;p22"/>
          <p:cNvGrpSpPr/>
          <p:nvPr/>
        </p:nvGrpSpPr>
        <p:grpSpPr>
          <a:xfrm>
            <a:off x="994797" y="2295656"/>
            <a:ext cx="1872000" cy="3891114"/>
            <a:chOff x="3107918" y="2672553"/>
            <a:chExt cx="1872000" cy="3891114"/>
          </a:xfrm>
        </p:grpSpPr>
        <p:grpSp>
          <p:nvGrpSpPr>
            <p:cNvPr id="374" name="Google Shape;374;p22"/>
            <p:cNvGrpSpPr/>
            <p:nvPr/>
          </p:nvGrpSpPr>
          <p:grpSpPr>
            <a:xfrm>
              <a:off x="3107918" y="2672553"/>
              <a:ext cx="1872000" cy="3780000"/>
              <a:chOff x="3107918" y="2672553"/>
              <a:chExt cx="1872000" cy="3780000"/>
            </a:xfrm>
          </p:grpSpPr>
          <p:grpSp>
            <p:nvGrpSpPr>
              <p:cNvPr id="375" name="Google Shape;375;p22"/>
              <p:cNvGrpSpPr/>
              <p:nvPr/>
            </p:nvGrpSpPr>
            <p:grpSpPr>
              <a:xfrm>
                <a:off x="3107918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376" name="Google Shape;376;p22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22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8" name="Google Shape;378;p22"/>
              <p:cNvSpPr/>
              <p:nvPr/>
            </p:nvSpPr>
            <p:spPr>
              <a:xfrm flipH="1" rot="10800000">
                <a:off x="3233917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9" name="Google Shape;379;p22"/>
            <p:cNvSpPr txBox="1"/>
            <p:nvPr/>
          </p:nvSpPr>
          <p:spPr>
            <a:xfrm>
              <a:off x="4150740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</p:txBody>
        </p:sp>
      </p:grpSp>
      <p:sp>
        <p:nvSpPr>
          <p:cNvPr id="380" name="Google Shape;380;p22"/>
          <p:cNvSpPr txBox="1"/>
          <p:nvPr/>
        </p:nvSpPr>
        <p:spPr>
          <a:xfrm>
            <a:off x="1295849" y="4469379"/>
            <a:ext cx="1269899" cy="369332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Pet Sitter</a:t>
            </a:r>
            <a:endParaRPr b="1" sz="18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381" name="Google Shape;381;p22"/>
          <p:cNvSpPr/>
          <p:nvPr/>
        </p:nvSpPr>
        <p:spPr>
          <a:xfrm rot="10800000">
            <a:off x="10421435" y="-48217"/>
            <a:ext cx="7402106" cy="1492390"/>
          </a:xfrm>
          <a:custGeom>
            <a:rect b="b" l="l" r="r" t="t"/>
            <a:pathLst>
              <a:path extrusionOk="0" h="1492390" w="7402106">
                <a:moveTo>
                  <a:pt x="7402106" y="1492390"/>
                </a:moveTo>
                <a:lnTo>
                  <a:pt x="0" y="1492390"/>
                </a:lnTo>
                <a:lnTo>
                  <a:pt x="0" y="0"/>
                </a:lnTo>
                <a:lnTo>
                  <a:pt x="53489" y="43786"/>
                </a:lnTo>
                <a:cubicBezTo>
                  <a:pt x="312608" y="248301"/>
                  <a:pt x="591629" y="422725"/>
                  <a:pt x="964842" y="501946"/>
                </a:cubicBezTo>
                <a:cubicBezTo>
                  <a:pt x="2159120" y="755454"/>
                  <a:pt x="2564272" y="83265"/>
                  <a:pt x="5006962" y="471394"/>
                </a:cubicBezTo>
                <a:cubicBezTo>
                  <a:pt x="5973500" y="740842"/>
                  <a:pt x="6624744" y="1116616"/>
                  <a:pt x="7402106" y="14923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0440" rotWithShape="0" algn="tl" dir="2700000" dist="127000">
              <a:srgbClr val="000000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Google Shape;382;p22"/>
          <p:cNvGrpSpPr/>
          <p:nvPr/>
        </p:nvGrpSpPr>
        <p:grpSpPr>
          <a:xfrm>
            <a:off x="1888278" y="1544016"/>
            <a:ext cx="246660" cy="216000"/>
            <a:chOff x="2857494" y="196837"/>
            <a:chExt cx="6477001" cy="5671903"/>
          </a:xfrm>
        </p:grpSpPr>
        <p:sp>
          <p:nvSpPr>
            <p:cNvPr id="383" name="Google Shape;383;p22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6" name="Google Shape;386;p22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387" name="Google Shape;387;p22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2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22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1" name="Google Shape;391;p22"/>
          <p:cNvGrpSpPr/>
          <p:nvPr/>
        </p:nvGrpSpPr>
        <p:grpSpPr>
          <a:xfrm>
            <a:off x="1262362" y="1536932"/>
            <a:ext cx="246660" cy="216000"/>
            <a:chOff x="2857494" y="196837"/>
            <a:chExt cx="6477001" cy="5671903"/>
          </a:xfrm>
        </p:grpSpPr>
        <p:sp>
          <p:nvSpPr>
            <p:cNvPr id="392" name="Google Shape;392;p22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5" name="Google Shape;395;p22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396" name="Google Shape;396;p22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22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0" name="Google Shape;400;p22"/>
          <p:cNvGrpSpPr/>
          <p:nvPr/>
        </p:nvGrpSpPr>
        <p:grpSpPr>
          <a:xfrm>
            <a:off x="949404" y="1536936"/>
            <a:ext cx="246660" cy="216000"/>
            <a:chOff x="2857494" y="196837"/>
            <a:chExt cx="6477001" cy="5671903"/>
          </a:xfrm>
        </p:grpSpPr>
        <p:sp>
          <p:nvSpPr>
            <p:cNvPr id="401" name="Google Shape;401;p22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22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405" name="Google Shape;405;p22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22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22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22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9" name="Google Shape;409;p22"/>
          <p:cNvGrpSpPr/>
          <p:nvPr/>
        </p:nvGrpSpPr>
        <p:grpSpPr>
          <a:xfrm>
            <a:off x="1575320" y="1536940"/>
            <a:ext cx="246660" cy="216000"/>
            <a:chOff x="2857494" y="196837"/>
            <a:chExt cx="6477001" cy="5671903"/>
          </a:xfrm>
        </p:grpSpPr>
        <p:sp>
          <p:nvSpPr>
            <p:cNvPr id="410" name="Google Shape;410;p22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3" name="Google Shape;413;p22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414" name="Google Shape;414;p22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22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22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8" name="Google Shape;418;p22"/>
          <p:cNvSpPr txBox="1"/>
          <p:nvPr/>
        </p:nvSpPr>
        <p:spPr>
          <a:xfrm>
            <a:off x="818864" y="901488"/>
            <a:ext cx="6906147" cy="701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loo 2"/>
              <a:buNone/>
            </a:pPr>
            <a:r>
              <a:rPr b="0" i="0" lang="pt-BR" sz="4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Perfis de Usuários</a:t>
            </a:r>
            <a:endParaRPr/>
          </a:p>
        </p:txBody>
      </p:sp>
      <p:grpSp>
        <p:nvGrpSpPr>
          <p:cNvPr id="419" name="Google Shape;419;p22"/>
          <p:cNvGrpSpPr/>
          <p:nvPr/>
        </p:nvGrpSpPr>
        <p:grpSpPr>
          <a:xfrm>
            <a:off x="982683" y="7256703"/>
            <a:ext cx="1872000" cy="3891114"/>
            <a:chOff x="1055835" y="2672553"/>
            <a:chExt cx="1872000" cy="3891114"/>
          </a:xfrm>
        </p:grpSpPr>
        <p:grpSp>
          <p:nvGrpSpPr>
            <p:cNvPr id="420" name="Google Shape;420;p22"/>
            <p:cNvGrpSpPr/>
            <p:nvPr/>
          </p:nvGrpSpPr>
          <p:grpSpPr>
            <a:xfrm>
              <a:off x="1055835" y="2672553"/>
              <a:ext cx="1872000" cy="3780000"/>
              <a:chOff x="1055835" y="2672553"/>
              <a:chExt cx="1872000" cy="3780000"/>
            </a:xfrm>
          </p:grpSpPr>
          <p:grpSp>
            <p:nvGrpSpPr>
              <p:cNvPr id="421" name="Google Shape;421;p22"/>
              <p:cNvGrpSpPr/>
              <p:nvPr/>
            </p:nvGrpSpPr>
            <p:grpSpPr>
              <a:xfrm>
                <a:off x="1055835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422" name="Google Shape;422;p22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22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24" name="Google Shape;424;p22"/>
              <p:cNvSpPr/>
              <p:nvPr/>
            </p:nvSpPr>
            <p:spPr>
              <a:xfrm flipH="1" rot="10800000">
                <a:off x="1181834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5" name="Google Shape;425;p22"/>
            <p:cNvSpPr txBox="1"/>
            <p:nvPr/>
          </p:nvSpPr>
          <p:spPr>
            <a:xfrm>
              <a:off x="2194236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</p:txBody>
        </p:sp>
      </p:grpSp>
      <p:sp>
        <p:nvSpPr>
          <p:cNvPr id="426" name="Google Shape;426;p22"/>
          <p:cNvSpPr txBox="1"/>
          <p:nvPr/>
        </p:nvSpPr>
        <p:spPr>
          <a:xfrm>
            <a:off x="1124072" y="9430426"/>
            <a:ext cx="1593706" cy="369332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Tutor de Pet</a:t>
            </a: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009932" y="2407573"/>
            <a:ext cx="2628000" cy="3549600"/>
          </a:xfrm>
          <a:prstGeom prst="roundRect">
            <a:avLst>
              <a:gd fmla="val 2737" name="adj"/>
            </a:avLst>
          </a:prstGeom>
          <a:gradFill>
            <a:gsLst>
              <a:gs pos="0">
                <a:srgbClr val="DBDADA"/>
              </a:gs>
              <a:gs pos="66000">
                <a:srgbClr val="DBDADA"/>
              </a:gs>
              <a:gs pos="100000">
                <a:schemeClr val="l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2"/>
          <p:cNvSpPr/>
          <p:nvPr/>
        </p:nvSpPr>
        <p:spPr>
          <a:xfrm>
            <a:off x="5757722" y="2407573"/>
            <a:ext cx="2628000" cy="3549600"/>
          </a:xfrm>
          <a:prstGeom prst="roundRect">
            <a:avLst>
              <a:gd fmla="val 2737" name="adj"/>
            </a:avLst>
          </a:prstGeom>
          <a:gradFill>
            <a:gsLst>
              <a:gs pos="0">
                <a:srgbClr val="DBDADA"/>
              </a:gs>
              <a:gs pos="66000">
                <a:srgbClr val="DBDADA"/>
              </a:gs>
              <a:gs pos="100000">
                <a:schemeClr val="l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2"/>
          <p:cNvSpPr txBox="1"/>
          <p:nvPr/>
        </p:nvSpPr>
        <p:spPr>
          <a:xfrm>
            <a:off x="3009932" y="2407572"/>
            <a:ext cx="2620148" cy="2923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Descrição: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Pessoas que oferecem serviços de cuidado para animais de estimação, disponíveis para serem contratados por tutores que precisam de assistência na ausência.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430" name="Google Shape;430;p22"/>
          <p:cNvSpPr txBox="1"/>
          <p:nvPr/>
        </p:nvSpPr>
        <p:spPr>
          <a:xfrm>
            <a:off x="5753132" y="2407572"/>
            <a:ext cx="2620148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Necessidades: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Plataforma para listar seus serviços, qualificações e disponibilidade; Sistema de avaliação para construir confiança com potenciais clientes; Gerenciamento fácil de agendamentos e comunicação com tutores.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descr="Pessoa segurando um cachorro&#10;&#10;Descrição gerada automaticamente" id="431" name="Google Shape;4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754" y="2396008"/>
            <a:ext cx="1696919" cy="1731751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Homem de óculos e camisa branca&#10;&#10;Descrição gerada automaticamente" id="432" name="Google Shape;43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417113" y="2360906"/>
            <a:ext cx="1638176" cy="1693707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Homem falando no celular&#10;&#10;Descrição gerada automaticamente com confiança média" id="433" name="Google Shape;433;p22"/>
          <p:cNvPicPr preferRelativeResize="0"/>
          <p:nvPr/>
        </p:nvPicPr>
        <p:blipFill rotWithShape="1">
          <a:blip r:embed="rId6">
            <a:alphaModFix/>
          </a:blip>
          <a:srcRect b="42384" l="2971" r="11988" t="11669"/>
          <a:stretch/>
        </p:blipFill>
        <p:spPr>
          <a:xfrm>
            <a:off x="1005325" y="7256703"/>
            <a:ext cx="1740748" cy="1825690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/>
          <p:nvPr/>
        </p:nvSpPr>
        <p:spPr>
          <a:xfrm rot="10800000">
            <a:off x="-10780828" y="-1071362"/>
            <a:ext cx="12216338" cy="5157478"/>
          </a:xfrm>
          <a:custGeom>
            <a:rect b="b" l="l" r="r" t="t"/>
            <a:pathLst>
              <a:path extrusionOk="0" h="3418338" w="9884426">
                <a:moveTo>
                  <a:pt x="9880727" y="0"/>
                </a:moveTo>
                <a:lnTo>
                  <a:pt x="9884426" y="3418338"/>
                </a:lnTo>
                <a:lnTo>
                  <a:pt x="0" y="3418124"/>
                </a:lnTo>
                <a:cubicBezTo>
                  <a:pt x="96253" y="2508408"/>
                  <a:pt x="698233" y="1926665"/>
                  <a:pt x="1796445" y="1665040"/>
                </a:cubicBezTo>
                <a:cubicBezTo>
                  <a:pt x="2894657" y="1403415"/>
                  <a:pt x="5057654" y="2171410"/>
                  <a:pt x="6589271" y="1848373"/>
                </a:cubicBezTo>
                <a:cubicBezTo>
                  <a:pt x="8120888" y="1525336"/>
                  <a:pt x="8691376" y="254507"/>
                  <a:pt x="9867763" y="3163"/>
                </a:cubicBezTo>
                <a:lnTo>
                  <a:pt x="98807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23"/>
          <p:cNvGrpSpPr/>
          <p:nvPr/>
        </p:nvGrpSpPr>
        <p:grpSpPr>
          <a:xfrm>
            <a:off x="982683" y="2280666"/>
            <a:ext cx="7577117" cy="3769839"/>
            <a:chOff x="1055835" y="2280666"/>
            <a:chExt cx="10278472" cy="3802790"/>
          </a:xfrm>
        </p:grpSpPr>
        <p:sp>
          <p:nvSpPr>
            <p:cNvPr id="440" name="Google Shape;440;p23"/>
            <p:cNvSpPr/>
            <p:nvPr/>
          </p:nvSpPr>
          <p:spPr>
            <a:xfrm>
              <a:off x="1055835" y="2280666"/>
              <a:ext cx="10278472" cy="3769839"/>
            </a:xfrm>
            <a:prstGeom prst="roundRect">
              <a:avLst>
                <a:gd fmla="val 54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br" dir="13560000" dist="190500">
                <a:schemeClr val="lt1">
                  <a:alpha val="83921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1055835" y="2313617"/>
              <a:ext cx="10278472" cy="3769839"/>
            </a:xfrm>
            <a:prstGeom prst="roundRect">
              <a:avLst>
                <a:gd fmla="val 454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br" dir="3000000" dist="190500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23"/>
          <p:cNvGrpSpPr/>
          <p:nvPr/>
        </p:nvGrpSpPr>
        <p:grpSpPr>
          <a:xfrm>
            <a:off x="-2061954" y="2345980"/>
            <a:ext cx="1872000" cy="3891114"/>
            <a:chOff x="7212084" y="2672553"/>
            <a:chExt cx="1872000" cy="3891114"/>
          </a:xfrm>
        </p:grpSpPr>
        <p:grpSp>
          <p:nvGrpSpPr>
            <p:cNvPr id="443" name="Google Shape;443;p23"/>
            <p:cNvGrpSpPr/>
            <p:nvPr/>
          </p:nvGrpSpPr>
          <p:grpSpPr>
            <a:xfrm>
              <a:off x="7212084" y="2672553"/>
              <a:ext cx="1872000" cy="3780000"/>
              <a:chOff x="7212084" y="2672553"/>
              <a:chExt cx="1872000" cy="3780000"/>
            </a:xfrm>
          </p:grpSpPr>
          <p:grpSp>
            <p:nvGrpSpPr>
              <p:cNvPr id="444" name="Google Shape;444;p23"/>
              <p:cNvGrpSpPr/>
              <p:nvPr/>
            </p:nvGrpSpPr>
            <p:grpSpPr>
              <a:xfrm>
                <a:off x="7212084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445" name="Google Shape;445;p23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23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7" name="Google Shape;447;p23"/>
              <p:cNvSpPr/>
              <p:nvPr/>
            </p:nvSpPr>
            <p:spPr>
              <a:xfrm flipH="1" rot="10800000">
                <a:off x="7338083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8" name="Google Shape;448;p23"/>
            <p:cNvSpPr txBox="1"/>
            <p:nvPr/>
          </p:nvSpPr>
          <p:spPr>
            <a:xfrm>
              <a:off x="8250663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</p:txBody>
        </p:sp>
      </p:grpSp>
      <p:sp>
        <p:nvSpPr>
          <p:cNvPr id="449" name="Google Shape;449;p23"/>
          <p:cNvSpPr txBox="1"/>
          <p:nvPr/>
        </p:nvSpPr>
        <p:spPr>
          <a:xfrm>
            <a:off x="-1771451" y="4519702"/>
            <a:ext cx="1455496" cy="646331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Dono da Plataforma</a:t>
            </a: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983440" y="2298682"/>
            <a:ext cx="1872000" cy="3891114"/>
            <a:chOff x="5160001" y="2672553"/>
            <a:chExt cx="1872000" cy="3891114"/>
          </a:xfrm>
        </p:grpSpPr>
        <p:grpSp>
          <p:nvGrpSpPr>
            <p:cNvPr id="451" name="Google Shape;451;p23"/>
            <p:cNvGrpSpPr/>
            <p:nvPr/>
          </p:nvGrpSpPr>
          <p:grpSpPr>
            <a:xfrm>
              <a:off x="5160001" y="2672553"/>
              <a:ext cx="1872000" cy="3780000"/>
              <a:chOff x="5160001" y="2672553"/>
              <a:chExt cx="1872000" cy="3780000"/>
            </a:xfrm>
          </p:grpSpPr>
          <p:grpSp>
            <p:nvGrpSpPr>
              <p:cNvPr id="452" name="Google Shape;452;p23"/>
              <p:cNvGrpSpPr/>
              <p:nvPr/>
            </p:nvGrpSpPr>
            <p:grpSpPr>
              <a:xfrm>
                <a:off x="5160001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453" name="Google Shape;453;p23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23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55" name="Google Shape;455;p23"/>
              <p:cNvSpPr/>
              <p:nvPr/>
            </p:nvSpPr>
            <p:spPr>
              <a:xfrm flipH="1" rot="10800000">
                <a:off x="5286000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6" name="Google Shape;456;p23"/>
            <p:cNvSpPr txBox="1"/>
            <p:nvPr/>
          </p:nvSpPr>
          <p:spPr>
            <a:xfrm>
              <a:off x="6202580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</p:txBody>
        </p:sp>
      </p:grpSp>
      <p:sp>
        <p:nvSpPr>
          <p:cNvPr id="457" name="Google Shape;457;p23"/>
          <p:cNvSpPr txBox="1"/>
          <p:nvPr/>
        </p:nvSpPr>
        <p:spPr>
          <a:xfrm>
            <a:off x="1118064" y="4306213"/>
            <a:ext cx="1611375" cy="646331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Adm da plataforma</a:t>
            </a:r>
            <a:endParaRPr/>
          </a:p>
        </p:txBody>
      </p:sp>
      <p:grpSp>
        <p:nvGrpSpPr>
          <p:cNvPr id="458" name="Google Shape;458;p23"/>
          <p:cNvGrpSpPr/>
          <p:nvPr/>
        </p:nvGrpSpPr>
        <p:grpSpPr>
          <a:xfrm>
            <a:off x="994797" y="7428006"/>
            <a:ext cx="1872000" cy="3891114"/>
            <a:chOff x="3107918" y="2672553"/>
            <a:chExt cx="1872000" cy="3891114"/>
          </a:xfrm>
        </p:grpSpPr>
        <p:grpSp>
          <p:nvGrpSpPr>
            <p:cNvPr id="459" name="Google Shape;459;p23"/>
            <p:cNvGrpSpPr/>
            <p:nvPr/>
          </p:nvGrpSpPr>
          <p:grpSpPr>
            <a:xfrm>
              <a:off x="3107918" y="2672553"/>
              <a:ext cx="1872000" cy="3780000"/>
              <a:chOff x="3107918" y="2672553"/>
              <a:chExt cx="1872000" cy="3780000"/>
            </a:xfrm>
          </p:grpSpPr>
          <p:grpSp>
            <p:nvGrpSpPr>
              <p:cNvPr id="460" name="Google Shape;460;p23"/>
              <p:cNvGrpSpPr/>
              <p:nvPr/>
            </p:nvGrpSpPr>
            <p:grpSpPr>
              <a:xfrm>
                <a:off x="3107918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461" name="Google Shape;461;p23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23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3" name="Google Shape;463;p23"/>
              <p:cNvSpPr/>
              <p:nvPr/>
            </p:nvSpPr>
            <p:spPr>
              <a:xfrm flipH="1" rot="10800000">
                <a:off x="3233917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rgbClr val="2E75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4" name="Google Shape;464;p23"/>
            <p:cNvSpPr txBox="1"/>
            <p:nvPr/>
          </p:nvSpPr>
          <p:spPr>
            <a:xfrm>
              <a:off x="4150740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</p:txBody>
        </p:sp>
      </p:grpSp>
      <p:sp>
        <p:nvSpPr>
          <p:cNvPr id="465" name="Google Shape;465;p23"/>
          <p:cNvSpPr txBox="1"/>
          <p:nvPr/>
        </p:nvSpPr>
        <p:spPr>
          <a:xfrm>
            <a:off x="1295848" y="9601729"/>
            <a:ext cx="1269899" cy="369332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Pet Sitter</a:t>
            </a:r>
            <a:endParaRPr b="1" sz="18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466" name="Google Shape;466;p23"/>
          <p:cNvSpPr/>
          <p:nvPr/>
        </p:nvSpPr>
        <p:spPr>
          <a:xfrm rot="-9202041">
            <a:off x="6105353" y="-878579"/>
            <a:ext cx="7402106" cy="1492390"/>
          </a:xfrm>
          <a:custGeom>
            <a:rect b="b" l="l" r="r" t="t"/>
            <a:pathLst>
              <a:path extrusionOk="0" h="1492390" w="7402106">
                <a:moveTo>
                  <a:pt x="7402106" y="1492390"/>
                </a:moveTo>
                <a:lnTo>
                  <a:pt x="0" y="1492390"/>
                </a:lnTo>
                <a:lnTo>
                  <a:pt x="0" y="0"/>
                </a:lnTo>
                <a:lnTo>
                  <a:pt x="53489" y="43786"/>
                </a:lnTo>
                <a:cubicBezTo>
                  <a:pt x="312608" y="248301"/>
                  <a:pt x="591629" y="422725"/>
                  <a:pt x="964842" y="501946"/>
                </a:cubicBezTo>
                <a:cubicBezTo>
                  <a:pt x="2159120" y="755454"/>
                  <a:pt x="2564272" y="83265"/>
                  <a:pt x="5006962" y="471394"/>
                </a:cubicBezTo>
                <a:cubicBezTo>
                  <a:pt x="5973500" y="740842"/>
                  <a:pt x="6624744" y="1116616"/>
                  <a:pt x="7402106" y="14923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0440" rotWithShape="0" algn="tl" dir="2700000" dist="127000">
              <a:srgbClr val="000000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7" name="Google Shape;467;p23"/>
          <p:cNvGrpSpPr/>
          <p:nvPr/>
        </p:nvGrpSpPr>
        <p:grpSpPr>
          <a:xfrm rot="10800000">
            <a:off x="948224" y="1536932"/>
            <a:ext cx="246660" cy="216000"/>
            <a:chOff x="2857494" y="196837"/>
            <a:chExt cx="6477001" cy="5671903"/>
          </a:xfrm>
        </p:grpSpPr>
        <p:sp>
          <p:nvSpPr>
            <p:cNvPr id="468" name="Google Shape;468;p23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1" name="Google Shape;471;p23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472" name="Google Shape;472;p23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23"/>
          <p:cNvGrpSpPr/>
          <p:nvPr/>
        </p:nvGrpSpPr>
        <p:grpSpPr>
          <a:xfrm rot="10800000">
            <a:off x="1269201" y="1536932"/>
            <a:ext cx="246660" cy="216000"/>
            <a:chOff x="2857494" y="196837"/>
            <a:chExt cx="6477001" cy="5671903"/>
          </a:xfrm>
        </p:grpSpPr>
        <p:sp>
          <p:nvSpPr>
            <p:cNvPr id="477" name="Google Shape;477;p23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0" name="Google Shape;480;p23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5" name="Google Shape;485;p23"/>
          <p:cNvGrpSpPr/>
          <p:nvPr/>
        </p:nvGrpSpPr>
        <p:grpSpPr>
          <a:xfrm rot="10800000">
            <a:off x="1590178" y="1536932"/>
            <a:ext cx="246660" cy="216000"/>
            <a:chOff x="2857494" y="196837"/>
            <a:chExt cx="6477001" cy="5671903"/>
          </a:xfrm>
        </p:grpSpPr>
        <p:sp>
          <p:nvSpPr>
            <p:cNvPr id="486" name="Google Shape;486;p23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9" name="Google Shape;489;p23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490" name="Google Shape;490;p23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3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4" name="Google Shape;494;p23"/>
          <p:cNvGrpSpPr/>
          <p:nvPr/>
        </p:nvGrpSpPr>
        <p:grpSpPr>
          <a:xfrm rot="10800000">
            <a:off x="1911156" y="1536932"/>
            <a:ext cx="246660" cy="216000"/>
            <a:chOff x="2857494" y="196837"/>
            <a:chExt cx="6477001" cy="5671903"/>
          </a:xfrm>
        </p:grpSpPr>
        <p:sp>
          <p:nvSpPr>
            <p:cNvPr id="495" name="Google Shape;495;p23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8" name="Google Shape;498;p23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499" name="Google Shape;499;p23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3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3" name="Google Shape;503;p23"/>
          <p:cNvSpPr txBox="1"/>
          <p:nvPr/>
        </p:nvSpPr>
        <p:spPr>
          <a:xfrm>
            <a:off x="818864" y="893025"/>
            <a:ext cx="6906147" cy="718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loo 2"/>
              <a:buNone/>
            </a:pPr>
            <a:r>
              <a:rPr b="0" i="0" lang="pt-BR" sz="4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Perfis de Usuários</a:t>
            </a:r>
            <a:endParaRPr/>
          </a:p>
        </p:txBody>
      </p:sp>
      <p:sp>
        <p:nvSpPr>
          <p:cNvPr id="504" name="Google Shape;504;p23"/>
          <p:cNvSpPr/>
          <p:nvPr/>
        </p:nvSpPr>
        <p:spPr>
          <a:xfrm>
            <a:off x="3009932" y="2407573"/>
            <a:ext cx="2628000" cy="3549600"/>
          </a:xfrm>
          <a:prstGeom prst="roundRect">
            <a:avLst>
              <a:gd fmla="val 2737" name="adj"/>
            </a:avLst>
          </a:prstGeom>
          <a:gradFill>
            <a:gsLst>
              <a:gs pos="0">
                <a:srgbClr val="DBDADA"/>
              </a:gs>
              <a:gs pos="66000">
                <a:srgbClr val="DBDADA"/>
              </a:gs>
              <a:gs pos="100000">
                <a:schemeClr val="l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3"/>
          <p:cNvSpPr/>
          <p:nvPr/>
        </p:nvSpPr>
        <p:spPr>
          <a:xfrm>
            <a:off x="5757722" y="2407573"/>
            <a:ext cx="2628000" cy="3549600"/>
          </a:xfrm>
          <a:prstGeom prst="roundRect">
            <a:avLst>
              <a:gd fmla="val 2737" name="adj"/>
            </a:avLst>
          </a:prstGeom>
          <a:gradFill>
            <a:gsLst>
              <a:gs pos="0">
                <a:srgbClr val="DBDADA"/>
              </a:gs>
              <a:gs pos="66000">
                <a:srgbClr val="DBDADA"/>
              </a:gs>
              <a:gs pos="100000">
                <a:schemeClr val="l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3"/>
          <p:cNvSpPr txBox="1"/>
          <p:nvPr/>
        </p:nvSpPr>
        <p:spPr>
          <a:xfrm>
            <a:off x="3009932" y="2407572"/>
            <a:ext cx="2620148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Descrição: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Responsável pela manutenção e gerenciamento da plataforma, garantindo que o sistema funcione corretamente e ofereça uma experiência segura e satisfatória para tutores e pet sitters.</a:t>
            </a:r>
            <a:endParaRPr/>
          </a:p>
        </p:txBody>
      </p:sp>
      <p:sp>
        <p:nvSpPr>
          <p:cNvPr id="507" name="Google Shape;507;p23"/>
          <p:cNvSpPr txBox="1"/>
          <p:nvPr/>
        </p:nvSpPr>
        <p:spPr>
          <a:xfrm>
            <a:off x="5753132" y="2407572"/>
            <a:ext cx="2620148" cy="357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Necessidades: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Ferramentas de monitoramento e gerenciamento de usuários e transações;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Capacidade de responder a questões de suporte e manter a integridade da plataforma;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Análise de dados para melhorar e adaptar continuamente a plataforma às necessidades dos usuários.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strike="noStrike">
              <a:solidFill>
                <a:srgbClr val="ECEC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mem de óculos e camisa branca&#10;&#10;Descrição gerada automaticamente" id="508" name="Google Shape;5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506" y="2425361"/>
            <a:ext cx="1638176" cy="1693707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Homem sorrindo pousando para foto&#10;&#10;Descrição gerada automaticamente" id="509" name="Google Shape;5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83543" y="2520289"/>
            <a:ext cx="1672754" cy="1598779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Pessoa segurando um cachorro&#10;&#10;Descrição gerada automaticamente" id="510" name="Google Shape;51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5278" y="7437615"/>
            <a:ext cx="1696919" cy="1731751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4"/>
          <p:cNvSpPr/>
          <p:nvPr/>
        </p:nvSpPr>
        <p:spPr>
          <a:xfrm rot="-9339260">
            <a:off x="-7355321" y="-3566755"/>
            <a:ext cx="12216338" cy="5157478"/>
          </a:xfrm>
          <a:custGeom>
            <a:rect b="b" l="l" r="r" t="t"/>
            <a:pathLst>
              <a:path extrusionOk="0" h="3418338" w="9884426">
                <a:moveTo>
                  <a:pt x="9880727" y="0"/>
                </a:moveTo>
                <a:lnTo>
                  <a:pt x="9884426" y="3418338"/>
                </a:lnTo>
                <a:lnTo>
                  <a:pt x="0" y="3418124"/>
                </a:lnTo>
                <a:cubicBezTo>
                  <a:pt x="96253" y="2508408"/>
                  <a:pt x="698233" y="1926665"/>
                  <a:pt x="1796445" y="1665040"/>
                </a:cubicBezTo>
                <a:cubicBezTo>
                  <a:pt x="2894657" y="1403415"/>
                  <a:pt x="5057654" y="2171410"/>
                  <a:pt x="6589271" y="1848373"/>
                </a:cubicBezTo>
                <a:cubicBezTo>
                  <a:pt x="8120888" y="1525336"/>
                  <a:pt x="8691376" y="254507"/>
                  <a:pt x="9867763" y="3163"/>
                </a:cubicBezTo>
                <a:lnTo>
                  <a:pt x="98807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p24"/>
          <p:cNvGrpSpPr/>
          <p:nvPr/>
        </p:nvGrpSpPr>
        <p:grpSpPr>
          <a:xfrm>
            <a:off x="982683" y="2280666"/>
            <a:ext cx="10278472" cy="3802790"/>
            <a:chOff x="1055835" y="2280666"/>
            <a:chExt cx="10278472" cy="3802790"/>
          </a:xfrm>
        </p:grpSpPr>
        <p:sp>
          <p:nvSpPr>
            <p:cNvPr id="517" name="Google Shape;517;p24"/>
            <p:cNvSpPr/>
            <p:nvPr/>
          </p:nvSpPr>
          <p:spPr>
            <a:xfrm>
              <a:off x="1055835" y="2280666"/>
              <a:ext cx="10278472" cy="3769839"/>
            </a:xfrm>
            <a:prstGeom prst="roundRect">
              <a:avLst>
                <a:gd fmla="val 546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br" dir="13560000" dist="190500">
                <a:schemeClr val="lt1">
                  <a:alpha val="83921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055835" y="2313617"/>
              <a:ext cx="10278472" cy="3769839"/>
            </a:xfrm>
            <a:prstGeom prst="roundRect">
              <a:avLst>
                <a:gd fmla="val 454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br" dir="3000000" dist="190500">
                <a:schemeClr val="dk1">
                  <a:alpha val="29803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24"/>
          <p:cNvGrpSpPr/>
          <p:nvPr/>
        </p:nvGrpSpPr>
        <p:grpSpPr>
          <a:xfrm>
            <a:off x="996625" y="2298100"/>
            <a:ext cx="1872000" cy="3891114"/>
            <a:chOff x="7212084" y="2672553"/>
            <a:chExt cx="1872000" cy="3891114"/>
          </a:xfrm>
        </p:grpSpPr>
        <p:grpSp>
          <p:nvGrpSpPr>
            <p:cNvPr id="520" name="Google Shape;520;p24"/>
            <p:cNvGrpSpPr/>
            <p:nvPr/>
          </p:nvGrpSpPr>
          <p:grpSpPr>
            <a:xfrm>
              <a:off x="7212084" y="2672553"/>
              <a:ext cx="1872000" cy="3780000"/>
              <a:chOff x="7212084" y="2672553"/>
              <a:chExt cx="1872000" cy="3780000"/>
            </a:xfrm>
          </p:grpSpPr>
          <p:grpSp>
            <p:nvGrpSpPr>
              <p:cNvPr id="521" name="Google Shape;521;p24"/>
              <p:cNvGrpSpPr/>
              <p:nvPr/>
            </p:nvGrpSpPr>
            <p:grpSpPr>
              <a:xfrm>
                <a:off x="7212084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522" name="Google Shape;522;p24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24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24" name="Google Shape;524;p24"/>
              <p:cNvSpPr/>
              <p:nvPr/>
            </p:nvSpPr>
            <p:spPr>
              <a:xfrm flipH="1" rot="10800000">
                <a:off x="7338083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5" name="Google Shape;525;p24"/>
            <p:cNvSpPr txBox="1"/>
            <p:nvPr/>
          </p:nvSpPr>
          <p:spPr>
            <a:xfrm>
              <a:off x="8250663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</p:txBody>
        </p:sp>
      </p:grpSp>
      <p:sp>
        <p:nvSpPr>
          <p:cNvPr id="526" name="Google Shape;526;p24"/>
          <p:cNvSpPr txBox="1"/>
          <p:nvPr/>
        </p:nvSpPr>
        <p:spPr>
          <a:xfrm>
            <a:off x="1056185" y="4447588"/>
            <a:ext cx="1666145" cy="646331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Dono da Plataforma</a:t>
            </a:r>
            <a:endParaRPr/>
          </a:p>
        </p:txBody>
      </p:sp>
      <p:grpSp>
        <p:nvGrpSpPr>
          <p:cNvPr id="527" name="Google Shape;527;p24"/>
          <p:cNvGrpSpPr/>
          <p:nvPr/>
        </p:nvGrpSpPr>
        <p:grpSpPr>
          <a:xfrm>
            <a:off x="983440" y="7219817"/>
            <a:ext cx="1872000" cy="3891114"/>
            <a:chOff x="5160001" y="2672553"/>
            <a:chExt cx="1872000" cy="3891114"/>
          </a:xfrm>
        </p:grpSpPr>
        <p:grpSp>
          <p:nvGrpSpPr>
            <p:cNvPr id="528" name="Google Shape;528;p24"/>
            <p:cNvGrpSpPr/>
            <p:nvPr/>
          </p:nvGrpSpPr>
          <p:grpSpPr>
            <a:xfrm>
              <a:off x="5160001" y="2672553"/>
              <a:ext cx="1872000" cy="3780000"/>
              <a:chOff x="5160001" y="2672553"/>
              <a:chExt cx="1872000" cy="3780000"/>
            </a:xfrm>
          </p:grpSpPr>
          <p:grpSp>
            <p:nvGrpSpPr>
              <p:cNvPr id="529" name="Google Shape;529;p24"/>
              <p:cNvGrpSpPr/>
              <p:nvPr/>
            </p:nvGrpSpPr>
            <p:grpSpPr>
              <a:xfrm>
                <a:off x="5160001" y="2672553"/>
                <a:ext cx="1872000" cy="3780000"/>
                <a:chOff x="4320837" y="4125985"/>
                <a:chExt cx="1259999" cy="1260000"/>
              </a:xfrm>
            </p:grpSpPr>
            <p:sp>
              <p:nvSpPr>
                <p:cNvPr id="530" name="Google Shape;530;p24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894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69476" sx="96000" rotWithShape="0" algn="br" dir="2700000" dist="127000" sy="96000">
                    <a:srgbClr val="0C0C0C">
                      <a:alpha val="13725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24"/>
                <p:cNvSpPr/>
                <p:nvPr/>
              </p:nvSpPr>
              <p:spPr>
                <a:xfrm rot="5400000">
                  <a:off x="4320836" y="4125985"/>
                  <a:ext cx="1260000" cy="1259999"/>
                </a:xfrm>
                <a:prstGeom prst="roundRect">
                  <a:avLst>
                    <a:gd fmla="val 7104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364954" sx="98000" rotWithShape="0" algn="br" dir="13500000" dist="127000" sy="98000">
                    <a:schemeClr val="lt1">
                      <a:alpha val="80000"/>
                    </a:scheme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32" name="Google Shape;532;p24"/>
              <p:cNvSpPr/>
              <p:nvPr/>
            </p:nvSpPr>
            <p:spPr>
              <a:xfrm flipH="1" rot="10800000">
                <a:off x="5286000" y="4069931"/>
                <a:ext cx="1620000" cy="2277820"/>
              </a:xfrm>
              <a:custGeom>
                <a:rect b="b" l="l" r="r" t="t"/>
                <a:pathLst>
                  <a:path extrusionOk="0" h="2277820" w="1620000">
                    <a:moveTo>
                      <a:pt x="0" y="2277820"/>
                    </a:moveTo>
                    <a:lnTo>
                      <a:pt x="33855" y="2222093"/>
                    </a:lnTo>
                    <a:cubicBezTo>
                      <a:pt x="202061" y="1973116"/>
                      <a:pt x="486914" y="1809420"/>
                      <a:pt x="810000" y="1809420"/>
                    </a:cubicBezTo>
                    <a:cubicBezTo>
                      <a:pt x="1133086" y="1809420"/>
                      <a:pt x="1417939" y="1973116"/>
                      <a:pt x="1586145" y="2222093"/>
                    </a:cubicBezTo>
                    <a:lnTo>
                      <a:pt x="1620000" y="2277820"/>
                    </a:lnTo>
                    <a:lnTo>
                      <a:pt x="1620000" y="76869"/>
                    </a:lnTo>
                    <a:cubicBezTo>
                      <a:pt x="1620000" y="34415"/>
                      <a:pt x="1585585" y="0"/>
                      <a:pt x="1543131" y="0"/>
                    </a:cubicBezTo>
                    <a:lnTo>
                      <a:pt x="76869" y="0"/>
                    </a:lnTo>
                    <a:cubicBezTo>
                      <a:pt x="34415" y="0"/>
                      <a:pt x="0" y="34415"/>
                      <a:pt x="0" y="768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3" name="Google Shape;533;p24"/>
            <p:cNvSpPr txBox="1"/>
            <p:nvPr/>
          </p:nvSpPr>
          <p:spPr>
            <a:xfrm>
              <a:off x="6202580" y="5335423"/>
              <a:ext cx="486401" cy="1228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800">
                  <a:solidFill>
                    <a:srgbClr val="DBDADA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</p:txBody>
        </p:sp>
      </p:grpSp>
      <p:sp>
        <p:nvSpPr>
          <p:cNvPr id="534" name="Google Shape;534;p24"/>
          <p:cNvSpPr txBox="1"/>
          <p:nvPr/>
        </p:nvSpPr>
        <p:spPr>
          <a:xfrm>
            <a:off x="1133935" y="9338379"/>
            <a:ext cx="1620000" cy="646331"/>
          </a:xfrm>
          <a:prstGeom prst="rect">
            <a:avLst/>
          </a:prstGeom>
          <a:noFill/>
          <a:ln>
            <a:noFill/>
          </a:ln>
          <a:effectLst>
            <a:outerShdw blurRad="181887" rotWithShape="0" algn="tl" dir="2700000" dist="38100">
              <a:srgbClr val="000000">
                <a:alpha val="1294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Adm da plataforma</a:t>
            </a:r>
            <a:endParaRPr/>
          </a:p>
        </p:txBody>
      </p:sp>
      <p:sp>
        <p:nvSpPr>
          <p:cNvPr id="535" name="Google Shape;535;p24"/>
          <p:cNvSpPr/>
          <p:nvPr/>
        </p:nvSpPr>
        <p:spPr>
          <a:xfrm rot="10800000">
            <a:off x="7063206" y="-204264"/>
            <a:ext cx="7402106" cy="1492390"/>
          </a:xfrm>
          <a:custGeom>
            <a:rect b="b" l="l" r="r" t="t"/>
            <a:pathLst>
              <a:path extrusionOk="0" h="1492390" w="7402106">
                <a:moveTo>
                  <a:pt x="7402106" y="1492390"/>
                </a:moveTo>
                <a:lnTo>
                  <a:pt x="0" y="1492390"/>
                </a:lnTo>
                <a:lnTo>
                  <a:pt x="0" y="0"/>
                </a:lnTo>
                <a:lnTo>
                  <a:pt x="53489" y="43786"/>
                </a:lnTo>
                <a:cubicBezTo>
                  <a:pt x="312608" y="248301"/>
                  <a:pt x="591629" y="422725"/>
                  <a:pt x="964842" y="501946"/>
                </a:cubicBezTo>
                <a:cubicBezTo>
                  <a:pt x="2159120" y="755454"/>
                  <a:pt x="2564272" y="83265"/>
                  <a:pt x="5006962" y="471394"/>
                </a:cubicBezTo>
                <a:cubicBezTo>
                  <a:pt x="5973500" y="740842"/>
                  <a:pt x="6624744" y="1116616"/>
                  <a:pt x="7402106" y="14923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0440" rotWithShape="0" algn="tl" dir="2700000" dist="127000">
              <a:srgbClr val="000000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4"/>
          <p:cNvSpPr txBox="1"/>
          <p:nvPr/>
        </p:nvSpPr>
        <p:spPr>
          <a:xfrm>
            <a:off x="818864" y="893025"/>
            <a:ext cx="6906147" cy="718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loo 2"/>
              <a:buNone/>
            </a:pPr>
            <a:r>
              <a:rPr b="0" i="0" lang="pt-BR" sz="44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Perfis de Usuários</a:t>
            </a:r>
            <a:endParaRPr/>
          </a:p>
        </p:txBody>
      </p:sp>
      <p:sp>
        <p:nvSpPr>
          <p:cNvPr id="537" name="Google Shape;537;p24"/>
          <p:cNvSpPr/>
          <p:nvPr/>
        </p:nvSpPr>
        <p:spPr>
          <a:xfrm>
            <a:off x="3009932" y="2407573"/>
            <a:ext cx="2628000" cy="3549600"/>
          </a:xfrm>
          <a:prstGeom prst="roundRect">
            <a:avLst>
              <a:gd fmla="val 2737" name="adj"/>
            </a:avLst>
          </a:prstGeom>
          <a:gradFill>
            <a:gsLst>
              <a:gs pos="0">
                <a:srgbClr val="DBDADA"/>
              </a:gs>
              <a:gs pos="66000">
                <a:srgbClr val="DBDADA"/>
              </a:gs>
              <a:gs pos="100000">
                <a:schemeClr val="l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4"/>
          <p:cNvSpPr/>
          <p:nvPr/>
        </p:nvSpPr>
        <p:spPr>
          <a:xfrm>
            <a:off x="5757722" y="2407573"/>
            <a:ext cx="2628000" cy="3549600"/>
          </a:xfrm>
          <a:prstGeom prst="roundRect">
            <a:avLst>
              <a:gd fmla="val 2737" name="adj"/>
            </a:avLst>
          </a:prstGeom>
          <a:gradFill>
            <a:gsLst>
              <a:gs pos="0">
                <a:srgbClr val="DBDADA"/>
              </a:gs>
              <a:gs pos="66000">
                <a:srgbClr val="DBDADA"/>
              </a:gs>
              <a:gs pos="100000">
                <a:schemeClr val="l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4"/>
          <p:cNvSpPr/>
          <p:nvPr/>
        </p:nvSpPr>
        <p:spPr>
          <a:xfrm>
            <a:off x="8505513" y="2407573"/>
            <a:ext cx="2628000" cy="3549600"/>
          </a:xfrm>
          <a:prstGeom prst="roundRect">
            <a:avLst>
              <a:gd fmla="val 2737" name="adj"/>
            </a:avLst>
          </a:prstGeom>
          <a:gradFill>
            <a:gsLst>
              <a:gs pos="0">
                <a:srgbClr val="DBDADA"/>
              </a:gs>
              <a:gs pos="66000">
                <a:srgbClr val="DBDADA"/>
              </a:gs>
              <a:gs pos="100000">
                <a:schemeClr val="lt2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4"/>
          <p:cNvSpPr txBox="1"/>
          <p:nvPr/>
        </p:nvSpPr>
        <p:spPr>
          <a:xfrm>
            <a:off x="3009932" y="2407572"/>
            <a:ext cx="2620148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Descrição: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Este usuário tem interesse direto no sucesso operacional e financeiro da plataforma que acompanha a gestão de indicadores e resultados da plataforma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541" name="Google Shape;541;p24"/>
          <p:cNvSpPr txBox="1"/>
          <p:nvPr/>
        </p:nvSpPr>
        <p:spPr>
          <a:xfrm>
            <a:off x="5753132" y="2407572"/>
            <a:ext cx="2620148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Necessidades: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Desenvolvimento de funcionalidades alinhadas às demandas de pet sitter, com base em pesquisa e análise de dados.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Interface amigável e atrativa para usuários e administradores.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542" name="Google Shape;542;p24"/>
          <p:cNvSpPr txBox="1"/>
          <p:nvPr/>
        </p:nvSpPr>
        <p:spPr>
          <a:xfrm>
            <a:off x="8496332" y="2407572"/>
            <a:ext cx="2620148" cy="27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Necessidades: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Relatórios para acompanhamento de desempenho e preferências dos usuários.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Forte segurança para dados e transações financeiras, assegurando proteção de informações e transações seguras.</a:t>
            </a:r>
            <a:endParaRPr/>
          </a:p>
        </p:txBody>
      </p:sp>
      <p:grpSp>
        <p:nvGrpSpPr>
          <p:cNvPr id="543" name="Google Shape;543;p24"/>
          <p:cNvGrpSpPr/>
          <p:nvPr/>
        </p:nvGrpSpPr>
        <p:grpSpPr>
          <a:xfrm>
            <a:off x="1554577" y="1544016"/>
            <a:ext cx="246660" cy="216000"/>
            <a:chOff x="2857494" y="196837"/>
            <a:chExt cx="6477001" cy="5671903"/>
          </a:xfrm>
        </p:grpSpPr>
        <p:sp>
          <p:nvSpPr>
            <p:cNvPr id="544" name="Google Shape;544;p24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7" name="Google Shape;547;p24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548" name="Google Shape;548;p24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2" name="Google Shape;552;p24"/>
          <p:cNvGrpSpPr/>
          <p:nvPr/>
        </p:nvGrpSpPr>
        <p:grpSpPr>
          <a:xfrm>
            <a:off x="929481" y="1536932"/>
            <a:ext cx="246660" cy="216000"/>
            <a:chOff x="2857494" y="196837"/>
            <a:chExt cx="6477001" cy="5671903"/>
          </a:xfrm>
        </p:grpSpPr>
        <p:sp>
          <p:nvSpPr>
            <p:cNvPr id="553" name="Google Shape;553;p24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24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557" name="Google Shape;557;p24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24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1" name="Google Shape;561;p24"/>
          <p:cNvGrpSpPr/>
          <p:nvPr/>
        </p:nvGrpSpPr>
        <p:grpSpPr>
          <a:xfrm>
            <a:off x="1242029" y="1536936"/>
            <a:ext cx="246660" cy="216000"/>
            <a:chOff x="2857494" y="196837"/>
            <a:chExt cx="6477001" cy="5671903"/>
          </a:xfrm>
        </p:grpSpPr>
        <p:sp>
          <p:nvSpPr>
            <p:cNvPr id="562" name="Google Shape;562;p24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4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566" name="Google Shape;566;p24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0" name="Google Shape;570;p24"/>
          <p:cNvGrpSpPr/>
          <p:nvPr/>
        </p:nvGrpSpPr>
        <p:grpSpPr>
          <a:xfrm>
            <a:off x="1867126" y="1536940"/>
            <a:ext cx="246660" cy="216000"/>
            <a:chOff x="2857494" y="196837"/>
            <a:chExt cx="6477001" cy="5671903"/>
          </a:xfrm>
        </p:grpSpPr>
        <p:sp>
          <p:nvSpPr>
            <p:cNvPr id="571" name="Google Shape;571;p24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4" name="Google Shape;574;p24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575" name="Google Shape;575;p24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24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Homem sorrindo pousando para foto&#10;&#10;Descrição gerada automaticamente" id="579" name="Google Shape;5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164" y="2472886"/>
            <a:ext cx="1672754" cy="1598779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Homem de óculos e camisa branca&#10;&#10;Descrição gerada automaticamente" id="580" name="Google Shape;5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2824" y="7300692"/>
            <a:ext cx="1638176" cy="1693707"/>
          </a:xfrm>
          <a:custGeom>
            <a:rect b="b" l="l" r="r" t="t"/>
            <a:pathLst>
              <a:path extrusionOk="0" h="1607384" w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/>
          <p:nvPr/>
        </p:nvSpPr>
        <p:spPr>
          <a:xfrm flipH="1">
            <a:off x="-3364" y="4923410"/>
            <a:ext cx="12195364" cy="2110227"/>
          </a:xfrm>
          <a:custGeom>
            <a:rect b="b" l="l" r="r" t="t"/>
            <a:pathLst>
              <a:path extrusionOk="0" h="2110227" w="9908941">
                <a:moveTo>
                  <a:pt x="9908941" y="69491"/>
                </a:moveTo>
                <a:lnTo>
                  <a:pt x="9880727" y="2062101"/>
                </a:lnTo>
                <a:lnTo>
                  <a:pt x="0" y="2110227"/>
                </a:lnTo>
                <a:cubicBezTo>
                  <a:pt x="96253" y="1200511"/>
                  <a:pt x="400306" y="891071"/>
                  <a:pt x="678059" y="633487"/>
                </a:cubicBezTo>
                <a:cubicBezTo>
                  <a:pt x="2782736" y="-1278797"/>
                  <a:pt x="4902800" y="1778903"/>
                  <a:pt x="6434417" y="1455866"/>
                </a:cubicBezTo>
                <a:cubicBezTo>
                  <a:pt x="7968195" y="1359938"/>
                  <a:pt x="9334556" y="-31548"/>
                  <a:pt x="9908941" y="69491"/>
                </a:cubicBezTo>
                <a:close/>
              </a:path>
            </a:pathLst>
          </a:custGeom>
          <a:gradFill>
            <a:gsLst>
              <a:gs pos="0">
                <a:srgbClr val="C9C9C9"/>
              </a:gs>
              <a:gs pos="99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368001" rotWithShape="0" algn="bl" dir="21120000" dist="127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5"/>
          <p:cNvSpPr/>
          <p:nvPr/>
        </p:nvSpPr>
        <p:spPr>
          <a:xfrm flipH="1">
            <a:off x="76200" y="4965700"/>
            <a:ext cx="12191999" cy="2296189"/>
          </a:xfrm>
          <a:custGeom>
            <a:rect b="b" l="l" r="r" t="t"/>
            <a:pathLst>
              <a:path extrusionOk="0" h="1665805" w="7402105">
                <a:moveTo>
                  <a:pt x="868185" y="21491"/>
                </a:moveTo>
                <a:cubicBezTo>
                  <a:pt x="1414179" y="123991"/>
                  <a:pt x="2225891" y="633530"/>
                  <a:pt x="3286645" y="872095"/>
                </a:cubicBezTo>
                <a:cubicBezTo>
                  <a:pt x="4347399" y="1110660"/>
                  <a:pt x="5393830" y="-742782"/>
                  <a:pt x="7232709" y="1452883"/>
                </a:cubicBezTo>
                <a:lnTo>
                  <a:pt x="7402105" y="1665805"/>
                </a:lnTo>
                <a:lnTo>
                  <a:pt x="0" y="1665805"/>
                </a:lnTo>
                <a:lnTo>
                  <a:pt x="0" y="279416"/>
                </a:lnTo>
                <a:lnTo>
                  <a:pt x="10682" y="257094"/>
                </a:lnTo>
                <a:cubicBezTo>
                  <a:pt x="155379" y="214107"/>
                  <a:pt x="322191" y="-81009"/>
                  <a:pt x="868185" y="21491"/>
                </a:cubicBezTo>
                <a:close/>
              </a:path>
            </a:pathLst>
          </a:custGeom>
          <a:gradFill>
            <a:gsLst>
              <a:gs pos="0">
                <a:srgbClr val="9CC2E5"/>
              </a:gs>
              <a:gs pos="100000">
                <a:srgbClr val="2E75B5"/>
              </a:gs>
            </a:gsLst>
            <a:lin ang="10800000" scaled="0"/>
          </a:gradFill>
          <a:ln>
            <a:noFill/>
          </a:ln>
          <a:effectLst>
            <a:outerShdw blurRad="368001" rotWithShape="0" algn="bl" dir="21120000" dist="127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7" name="Google Shape;587;p25"/>
          <p:cNvGrpSpPr/>
          <p:nvPr/>
        </p:nvGrpSpPr>
        <p:grpSpPr>
          <a:xfrm>
            <a:off x="9352318" y="435892"/>
            <a:ext cx="246660" cy="216000"/>
            <a:chOff x="2857494" y="196837"/>
            <a:chExt cx="6477001" cy="5671903"/>
          </a:xfrm>
        </p:grpSpPr>
        <p:sp>
          <p:nvSpPr>
            <p:cNvPr id="588" name="Google Shape;588;p25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Google Shape;591;p25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592" name="Google Shape;592;p25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6" name="Google Shape;596;p25"/>
          <p:cNvGrpSpPr/>
          <p:nvPr/>
        </p:nvGrpSpPr>
        <p:grpSpPr>
          <a:xfrm>
            <a:off x="9105657" y="426561"/>
            <a:ext cx="246660" cy="216000"/>
            <a:chOff x="2857494" y="196837"/>
            <a:chExt cx="6477001" cy="5671903"/>
          </a:xfrm>
        </p:grpSpPr>
        <p:sp>
          <p:nvSpPr>
            <p:cNvPr id="597" name="Google Shape;597;p25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0" name="Google Shape;600;p25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601" name="Google Shape;601;p25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25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25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5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5" name="Google Shape;605;p25"/>
          <p:cNvGrpSpPr/>
          <p:nvPr/>
        </p:nvGrpSpPr>
        <p:grpSpPr>
          <a:xfrm>
            <a:off x="8752059" y="435900"/>
            <a:ext cx="246660" cy="216000"/>
            <a:chOff x="2857494" y="196837"/>
            <a:chExt cx="6477001" cy="5671903"/>
          </a:xfrm>
        </p:grpSpPr>
        <p:sp>
          <p:nvSpPr>
            <p:cNvPr id="606" name="Google Shape;606;p25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9" name="Google Shape;609;p25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610" name="Google Shape;610;p25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25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25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4" name="Google Shape;614;p25"/>
          <p:cNvGrpSpPr/>
          <p:nvPr/>
        </p:nvGrpSpPr>
        <p:grpSpPr>
          <a:xfrm>
            <a:off x="8505399" y="426569"/>
            <a:ext cx="246660" cy="216000"/>
            <a:chOff x="2857494" y="196837"/>
            <a:chExt cx="6477001" cy="5671903"/>
          </a:xfrm>
        </p:grpSpPr>
        <p:sp>
          <p:nvSpPr>
            <p:cNvPr id="615" name="Google Shape;615;p25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8" name="Google Shape;618;p25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619" name="Google Shape;619;p25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3" name="Google Shape;623;p25"/>
          <p:cNvSpPr txBox="1"/>
          <p:nvPr/>
        </p:nvSpPr>
        <p:spPr>
          <a:xfrm>
            <a:off x="1094297" y="239839"/>
            <a:ext cx="9765256" cy="674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aloo 2"/>
              <a:buNone/>
            </a:pPr>
            <a:r>
              <a:rPr b="0" i="0" lang="pt-BR" sz="4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Histórias de Usuários</a:t>
            </a:r>
            <a:endParaRPr/>
          </a:p>
        </p:txBody>
      </p:sp>
      <p:pic>
        <p:nvPicPr>
          <p:cNvPr id="624" name="Google Shape;6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8566" y="5111749"/>
            <a:ext cx="1957234" cy="17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5"/>
          <p:cNvSpPr/>
          <p:nvPr/>
        </p:nvSpPr>
        <p:spPr>
          <a:xfrm>
            <a:off x="0" y="5905500"/>
            <a:ext cx="12192001" cy="952500"/>
          </a:xfrm>
          <a:custGeom>
            <a:rect b="b" l="l" r="r" t="t"/>
            <a:pathLst>
              <a:path extrusionOk="0" h="952500" w="12192001">
                <a:moveTo>
                  <a:pt x="1264554" y="2392"/>
                </a:moveTo>
                <a:cubicBezTo>
                  <a:pt x="1370875" y="5753"/>
                  <a:pt x="1486975" y="12806"/>
                  <a:pt x="1614166" y="24475"/>
                </a:cubicBezTo>
                <a:cubicBezTo>
                  <a:pt x="2631690" y="117827"/>
                  <a:pt x="4152806" y="582913"/>
                  <a:pt x="6125003" y="717555"/>
                </a:cubicBezTo>
                <a:cubicBezTo>
                  <a:pt x="7789045" y="831159"/>
                  <a:pt x="9423922" y="-47437"/>
                  <a:pt x="11947863" y="419588"/>
                </a:cubicBezTo>
                <a:lnTo>
                  <a:pt x="12192001" y="469033"/>
                </a:lnTo>
                <a:lnTo>
                  <a:pt x="12192001" y="952500"/>
                </a:lnTo>
                <a:lnTo>
                  <a:pt x="0" y="952500"/>
                </a:lnTo>
                <a:lnTo>
                  <a:pt x="0" y="170044"/>
                </a:lnTo>
                <a:lnTo>
                  <a:pt x="19861" y="157446"/>
                </a:lnTo>
                <a:cubicBezTo>
                  <a:pt x="255259" y="136217"/>
                  <a:pt x="520308" y="-21140"/>
                  <a:pt x="1264554" y="2392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A8D08C"/>
              </a:gs>
            </a:gsLst>
            <a:lin ang="0" scaled="0"/>
          </a:gradFill>
          <a:ln>
            <a:noFill/>
          </a:ln>
          <a:effectLst>
            <a:outerShdw blurRad="368001" rotWithShape="0" algn="bl" dir="21120000" dist="127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26" name="Google Shape;626;p25"/>
          <p:cNvGraphicFramePr/>
          <p:nvPr/>
        </p:nvGraphicFramePr>
        <p:xfrm>
          <a:off x="1793537" y="813342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{A775AE9D-AB20-460C-B197-1FDAD0E56C61}</a:tableStyleId>
              </a:tblPr>
              <a:tblGrid>
                <a:gridCol w="1334375"/>
                <a:gridCol w="3381400"/>
                <a:gridCol w="3719525"/>
              </a:tblGrid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Eu como...</a:t>
                      </a:r>
                      <a:br>
                        <a:rPr b="1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[QUEM]</a:t>
                      </a:r>
                      <a:endParaRPr b="1"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...quero/desejo...</a:t>
                      </a:r>
                      <a:endParaRPr b="1"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[O QUE]</a:t>
                      </a:r>
                      <a:endParaRPr b="1"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...para...</a:t>
                      </a:r>
                      <a:endParaRPr b="1"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[PORQUE]</a:t>
                      </a:r>
                      <a:endParaRPr b="1"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Tutor de pet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Encontrar um pet sitter na minha região que possa cuidar de pets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Saber que meus animais estão bem cuidados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4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 sitter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Registrar-me na plataforma e criar um perfil detalhado, incluindo minhas habilidades, experiências e tipos de animais que prefiro cuidar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Aumentar minha visibilidade para tutores potenciais e obter mais oportunidades de trabalho.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Tutor de pet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Ler avaliações e ver classificações de pet sitters antes de contratar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Garantir que estou escolhendo um cuidador confiável e bem avaliado pela comunidade.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6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 sitter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Receber notificações sobre solicitações de serviço que correspondam ao meu perfil e preferências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Maximizar meu tempo e aumentar meus rendimentos ao aceitar serviços que se ajustem à minha agenda.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Tutor de pet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Utilizar um sistema de mensagens seguras para discutir detalhes do serviço com o pet sitter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Esclarecer dúvidas e combinar especificidades do cuidado do meu pet de forma segura e eficiente.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 sitter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Solicitar a verificação de identidade dos tutores para garantir transações seguras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Trabalhar com maior segurança, sabendo com quem estou lidando.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Tutor de pet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Avaliar o pet sitter com base na qualidade do serviço prestado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Contribuir para a comunidade, fornecendo feedback que ajudará outros tutores a tomarem decisões informadas.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8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 sitter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Receber avaliações dos tutores para construir minha reputação na plataforma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Aumentar minha credibilidade e atrair mais clientes.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Tutor de pet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Filtrar pet sitters por serviços específicos, como cuidados médicos ou hospedagem em domicílio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Encontrar um profissional especializado para atender às necessidades únicas do meu pet.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Tutor de pet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Efetuar o pagamento do serviço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Garantir uma transação segura e conveniente após a conclusão satisfatória do serviço de cuidados com meu pet.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Pet sitter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Receber o pagamento do serviço prestado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Assegurar uma remuneração justa e pontual pelo meu trabalho e dedicação ao cuidar dos animais de estimação.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Administrador da plataforma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Revisar e moderar avaliações para assegurar autenticidade e relevância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Manter a confiança e a integridade das avaliações, garantindo uma comunidade segura e confiável.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49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Dono da Plataforma (Cliente)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Gerenciar eficazmente a plataforma e garantir a qualidade e satisfação do serviço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pt-BR" sz="10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Assegurar a melhor experiência para os usuários e o sucesso contínuo do negócio com gestão de indicadores e performance da plataforma e serviço ofertado.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4900" marB="14900" marR="22350" marL="223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627" name="Google Shape;627;p25"/>
          <p:cNvSpPr/>
          <p:nvPr/>
        </p:nvSpPr>
        <p:spPr>
          <a:xfrm>
            <a:off x="763325" y="1751013"/>
            <a:ext cx="1049572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3448" y="4965700"/>
            <a:ext cx="2248552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6"/>
          <p:cNvSpPr/>
          <p:nvPr/>
        </p:nvSpPr>
        <p:spPr>
          <a:xfrm flipH="1">
            <a:off x="-3364" y="4923410"/>
            <a:ext cx="12195364" cy="2110227"/>
          </a:xfrm>
          <a:custGeom>
            <a:rect b="b" l="l" r="r" t="t"/>
            <a:pathLst>
              <a:path extrusionOk="0" h="2110227" w="9908941">
                <a:moveTo>
                  <a:pt x="9908941" y="69491"/>
                </a:moveTo>
                <a:lnTo>
                  <a:pt x="9880727" y="2062101"/>
                </a:lnTo>
                <a:lnTo>
                  <a:pt x="0" y="2110227"/>
                </a:lnTo>
                <a:cubicBezTo>
                  <a:pt x="96253" y="1200511"/>
                  <a:pt x="400306" y="891071"/>
                  <a:pt x="678059" y="633487"/>
                </a:cubicBezTo>
                <a:cubicBezTo>
                  <a:pt x="2782736" y="-1278797"/>
                  <a:pt x="4902800" y="1778903"/>
                  <a:pt x="6434417" y="1455866"/>
                </a:cubicBezTo>
                <a:cubicBezTo>
                  <a:pt x="7968195" y="1359938"/>
                  <a:pt x="9334556" y="-31548"/>
                  <a:pt x="9908941" y="69491"/>
                </a:cubicBezTo>
                <a:close/>
              </a:path>
            </a:pathLst>
          </a:custGeom>
          <a:gradFill>
            <a:gsLst>
              <a:gs pos="0">
                <a:srgbClr val="C9C9C9"/>
              </a:gs>
              <a:gs pos="99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368001" rotWithShape="0" algn="bl" dir="21120000" dist="127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6"/>
          <p:cNvSpPr/>
          <p:nvPr/>
        </p:nvSpPr>
        <p:spPr>
          <a:xfrm flipH="1">
            <a:off x="76200" y="4965700"/>
            <a:ext cx="12191999" cy="2296189"/>
          </a:xfrm>
          <a:custGeom>
            <a:rect b="b" l="l" r="r" t="t"/>
            <a:pathLst>
              <a:path extrusionOk="0" h="1665805" w="7402105">
                <a:moveTo>
                  <a:pt x="868185" y="21491"/>
                </a:moveTo>
                <a:cubicBezTo>
                  <a:pt x="1414179" y="123991"/>
                  <a:pt x="2225891" y="633530"/>
                  <a:pt x="3286645" y="872095"/>
                </a:cubicBezTo>
                <a:cubicBezTo>
                  <a:pt x="4347399" y="1110660"/>
                  <a:pt x="5393830" y="-742782"/>
                  <a:pt x="7232709" y="1452883"/>
                </a:cubicBezTo>
                <a:lnTo>
                  <a:pt x="7402105" y="1665805"/>
                </a:lnTo>
                <a:lnTo>
                  <a:pt x="0" y="1665805"/>
                </a:lnTo>
                <a:lnTo>
                  <a:pt x="0" y="279416"/>
                </a:lnTo>
                <a:lnTo>
                  <a:pt x="10682" y="257094"/>
                </a:lnTo>
                <a:cubicBezTo>
                  <a:pt x="155379" y="214107"/>
                  <a:pt x="322191" y="-81009"/>
                  <a:pt x="868185" y="21491"/>
                </a:cubicBezTo>
                <a:close/>
              </a:path>
            </a:pathLst>
          </a:custGeom>
          <a:gradFill>
            <a:gsLst>
              <a:gs pos="0">
                <a:srgbClr val="C4E0B2"/>
              </a:gs>
              <a:gs pos="100000">
                <a:srgbClr val="385623"/>
              </a:gs>
            </a:gsLst>
            <a:lin ang="10800000" scaled="0"/>
          </a:gradFill>
          <a:ln>
            <a:noFill/>
          </a:ln>
          <a:effectLst>
            <a:outerShdw blurRad="368001" rotWithShape="0" algn="bl" dir="21120000" dist="127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5" name="Google Shape;635;p26"/>
          <p:cNvGrpSpPr/>
          <p:nvPr/>
        </p:nvGrpSpPr>
        <p:grpSpPr>
          <a:xfrm>
            <a:off x="9352318" y="435892"/>
            <a:ext cx="246660" cy="216000"/>
            <a:chOff x="2857494" y="196837"/>
            <a:chExt cx="6477001" cy="5671903"/>
          </a:xfrm>
        </p:grpSpPr>
        <p:sp>
          <p:nvSpPr>
            <p:cNvPr id="636" name="Google Shape;636;p26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9" name="Google Shape;639;p26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640" name="Google Shape;640;p26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26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26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26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4" name="Google Shape;644;p26"/>
          <p:cNvGrpSpPr/>
          <p:nvPr/>
        </p:nvGrpSpPr>
        <p:grpSpPr>
          <a:xfrm>
            <a:off x="9105657" y="426561"/>
            <a:ext cx="246660" cy="216000"/>
            <a:chOff x="2857494" y="196837"/>
            <a:chExt cx="6477001" cy="5671903"/>
          </a:xfrm>
        </p:grpSpPr>
        <p:sp>
          <p:nvSpPr>
            <p:cNvPr id="645" name="Google Shape;645;p26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8" name="Google Shape;648;p26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649" name="Google Shape;649;p26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26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26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26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3" name="Google Shape;653;p26"/>
          <p:cNvGrpSpPr/>
          <p:nvPr/>
        </p:nvGrpSpPr>
        <p:grpSpPr>
          <a:xfrm>
            <a:off x="8752059" y="435900"/>
            <a:ext cx="246660" cy="216000"/>
            <a:chOff x="2857494" y="196837"/>
            <a:chExt cx="6477001" cy="5671903"/>
          </a:xfrm>
        </p:grpSpPr>
        <p:sp>
          <p:nvSpPr>
            <p:cNvPr id="654" name="Google Shape;654;p26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7" name="Google Shape;657;p26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658" name="Google Shape;658;p26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26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2" name="Google Shape;662;p26"/>
          <p:cNvGrpSpPr/>
          <p:nvPr/>
        </p:nvGrpSpPr>
        <p:grpSpPr>
          <a:xfrm>
            <a:off x="8505399" y="426569"/>
            <a:ext cx="246660" cy="216000"/>
            <a:chOff x="2857494" y="196837"/>
            <a:chExt cx="6477001" cy="5671903"/>
          </a:xfrm>
        </p:grpSpPr>
        <p:sp>
          <p:nvSpPr>
            <p:cNvPr id="663" name="Google Shape;663;p26"/>
            <p:cNvSpPr/>
            <p:nvPr/>
          </p:nvSpPr>
          <p:spPr>
            <a:xfrm>
              <a:off x="3672869" y="2503169"/>
              <a:ext cx="4376076" cy="3365571"/>
            </a:xfrm>
            <a:custGeom>
              <a:rect b="b" l="l" r="r" t="t"/>
              <a:pathLst>
                <a:path extrusionOk="0" h="3365571" w="4376076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2857494" y="1450368"/>
              <a:ext cx="1661843" cy="1827417"/>
            </a:xfrm>
            <a:custGeom>
              <a:rect b="b" l="l" r="r" t="t"/>
              <a:pathLst>
                <a:path extrusionOk="0" h="1827417" w="1661843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4431335" y="196837"/>
              <a:ext cx="1902795" cy="2172406"/>
            </a:xfrm>
            <a:custGeom>
              <a:rect b="b" l="l" r="r" t="t"/>
              <a:pathLst>
                <a:path extrusionOk="0" h="2172406" w="1902795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  <a:effectLst>
              <a:outerShdw blurRad="762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6" name="Google Shape;666;p26"/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</p:grpSpPr>
          <p:sp>
            <p:nvSpPr>
              <p:cNvPr id="667" name="Google Shape;667;p26"/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rect b="b" l="l" r="r" t="t"/>
                <a:pathLst>
                  <a:path extrusionOk="0" h="1968664" w="1773566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26"/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rect b="b" l="l" r="r" t="t"/>
                <a:pathLst>
                  <a:path extrusionOk="0" h="1778424" w="1711142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26"/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rect b="b" l="l" r="r" t="t"/>
                <a:pathLst>
                  <a:path extrusionOk="0" h="1877208" w="473200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6"/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rect b="b" l="l" r="r" t="t"/>
                <a:pathLst>
                  <a:path extrusionOk="0" h="3365504" w="2188015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1" name="Google Shape;671;p26"/>
          <p:cNvSpPr txBox="1"/>
          <p:nvPr/>
        </p:nvSpPr>
        <p:spPr>
          <a:xfrm>
            <a:off x="1076345" y="205975"/>
            <a:ext cx="9765256" cy="674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aloo 2"/>
              <a:buNone/>
            </a:pPr>
            <a:r>
              <a:rPr b="0" i="0" lang="pt-BR" sz="4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Requisitos Funcionais</a:t>
            </a:r>
            <a:endParaRPr/>
          </a:p>
        </p:txBody>
      </p:sp>
      <p:pic>
        <p:nvPicPr>
          <p:cNvPr id="672" name="Google Shape;6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8566" y="5111749"/>
            <a:ext cx="1957234" cy="17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26"/>
          <p:cNvSpPr/>
          <p:nvPr/>
        </p:nvSpPr>
        <p:spPr>
          <a:xfrm>
            <a:off x="0" y="5905500"/>
            <a:ext cx="12192001" cy="952500"/>
          </a:xfrm>
          <a:custGeom>
            <a:rect b="b" l="l" r="r" t="t"/>
            <a:pathLst>
              <a:path extrusionOk="0" h="952500" w="12192001">
                <a:moveTo>
                  <a:pt x="1264554" y="2392"/>
                </a:moveTo>
                <a:cubicBezTo>
                  <a:pt x="1370875" y="5753"/>
                  <a:pt x="1486975" y="12806"/>
                  <a:pt x="1614166" y="24475"/>
                </a:cubicBezTo>
                <a:cubicBezTo>
                  <a:pt x="2631690" y="117827"/>
                  <a:pt x="4152806" y="582913"/>
                  <a:pt x="6125003" y="717555"/>
                </a:cubicBezTo>
                <a:cubicBezTo>
                  <a:pt x="7789045" y="831159"/>
                  <a:pt x="9423922" y="-47437"/>
                  <a:pt x="11947863" y="419588"/>
                </a:cubicBezTo>
                <a:lnTo>
                  <a:pt x="12192001" y="469033"/>
                </a:lnTo>
                <a:lnTo>
                  <a:pt x="12192001" y="952500"/>
                </a:lnTo>
                <a:lnTo>
                  <a:pt x="0" y="952500"/>
                </a:lnTo>
                <a:lnTo>
                  <a:pt x="0" y="170044"/>
                </a:lnTo>
                <a:lnTo>
                  <a:pt x="19861" y="157446"/>
                </a:lnTo>
                <a:cubicBezTo>
                  <a:pt x="255259" y="136217"/>
                  <a:pt x="520308" y="-21140"/>
                  <a:pt x="1264554" y="2392"/>
                </a:cubicBezTo>
                <a:close/>
              </a:path>
            </a:pathLst>
          </a:custGeom>
          <a:gradFill>
            <a:gsLst>
              <a:gs pos="0">
                <a:srgbClr val="C55A11"/>
              </a:gs>
              <a:gs pos="100000">
                <a:srgbClr val="833C0B"/>
              </a:gs>
            </a:gsLst>
            <a:lin ang="0" scaled="0"/>
          </a:gradFill>
          <a:ln>
            <a:noFill/>
          </a:ln>
          <a:effectLst>
            <a:outerShdw blurRad="368001" rotWithShape="0" algn="bl" dir="21120000" dist="127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74" name="Google Shape;674;p26"/>
          <p:cNvGraphicFramePr/>
          <p:nvPr/>
        </p:nvGraphicFramePr>
        <p:xfrm>
          <a:off x="1144988" y="11293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{32636988-DC8D-405E-90D1-45A081E97677}</a:tableStyleId>
              </a:tblPr>
              <a:tblGrid>
                <a:gridCol w="1283525"/>
                <a:gridCol w="5581200"/>
                <a:gridCol w="2148825"/>
              </a:tblGrid>
              <a:tr h="2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200" u="none" cap="none" strike="noStrike"/>
                    </a:p>
                  </a:txBody>
                  <a:tcPr marT="35050" marB="35050" marR="35050" marL="350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 sz="1200" u="none" cap="none" strike="noStrike"/>
                    </a:p>
                  </a:txBody>
                  <a:tcPr marT="35050" marB="35050" marR="35050" marL="350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Prioridade</a:t>
                      </a:r>
                      <a:endParaRPr sz="1200" u="none" cap="none" strike="noStrike"/>
                    </a:p>
                  </a:txBody>
                  <a:tcPr marT="35050" marB="35050" marR="35050" marL="350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RF-01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permitir o registro e a listagem de pet sitters.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RF-02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permitir o registro e a listagem de tutores. 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RF-03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ter uma plataforma de moderação de todas as informações dos usuários.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RF-04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fazer uma verificação de identidade de tutores e pet sitters.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RF-05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possuir um chat entre tutores e pet sitters.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RF-06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ter notificação de mensagens do chat.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Média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RF-07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ter solicitação e cancelamento de serviços.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RF-08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ter notificação de solicitação e cancelamento de serviço.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RF-09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ter avaliação de tutores e pet sitters.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RF-10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permitir o pagamento, recebimento e estorno dos valores pagos pelos serviços.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RF-11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ter um mapa da região indicando onde estão os pet sitters cadastrados.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Média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RF-12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ter um sistema de filtro de informações de pet sitters. 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Média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RF-13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manter um histórico de serviços contratados.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RF-14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6669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permitir que os usuários denunciem comportamentos antiéticos, criminosos e quaisquer outros que ponham em risco a segurança dos usuários.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RF-15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26669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ter uma área de gerenciamento de indicadores e performance do negócio.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2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Alta</a:t>
                      </a:r>
                      <a:endParaRPr sz="1200" u="none" cap="none" strike="noStrike"/>
                    </a:p>
                  </a:txBody>
                  <a:tcPr marT="35050" marB="35050" marR="35050" marL="350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5" name="Google Shape;675;p26"/>
          <p:cNvSpPr/>
          <p:nvPr/>
        </p:nvSpPr>
        <p:spPr>
          <a:xfrm>
            <a:off x="4452938" y="1573213"/>
            <a:ext cx="5103834" cy="246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3448" y="4965700"/>
            <a:ext cx="2248552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